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7" r:id="rId2"/>
    <p:sldId id="256" r:id="rId3"/>
    <p:sldId id="269" r:id="rId4"/>
    <p:sldId id="270" r:id="rId5"/>
    <p:sldId id="271" r:id="rId6"/>
    <p:sldId id="257" r:id="rId7"/>
    <p:sldId id="258" r:id="rId8"/>
    <p:sldId id="259" r:id="rId9"/>
    <p:sldId id="260" r:id="rId10"/>
    <p:sldId id="261" r:id="rId11"/>
    <p:sldId id="262" r:id="rId12"/>
    <p:sldId id="263" r:id="rId13"/>
    <p:sldId id="264" r:id="rId14"/>
    <p:sldId id="265" r:id="rId15"/>
    <p:sldId id="273" r:id="rId16"/>
    <p:sldId id="266" r:id="rId17"/>
    <p:sldId id="272" r:id="rId18"/>
    <p:sldId id="274" r:id="rId19"/>
    <p:sldId id="282" r:id="rId20"/>
    <p:sldId id="275" r:id="rId21"/>
    <p:sldId id="276" r:id="rId22"/>
    <p:sldId id="267" r:id="rId23"/>
    <p:sldId id="277" r:id="rId24"/>
    <p:sldId id="268" r:id="rId25"/>
    <p:sldId id="278" r:id="rId26"/>
    <p:sldId id="279" r:id="rId27"/>
    <p:sldId id="280" r:id="rId28"/>
    <p:sldId id="281" r:id="rId29"/>
    <p:sldId id="283" r:id="rId30"/>
    <p:sldId id="284" r:id="rId31"/>
    <p:sldId id="288" r:id="rId3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A436F80-A26D-478B-AE68-A69595754F43}" type="datetimeFigureOut">
              <a:rPr lang="ar-IQ" smtClean="0"/>
              <a:pPr/>
              <a:t>20/08/1443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3B629E2-5E15-4F3B-8618-39D0587CEF68}" type="slidenum">
              <a:rPr lang="ar-IQ" smtClean="0"/>
              <a:pPr/>
              <a:t>‹#›</a:t>
            </a:fld>
            <a:endParaRPr lang="ar-IQ"/>
          </a:p>
        </p:txBody>
      </p:sp>
    </p:spTree>
    <p:extLst>
      <p:ext uri="{BB962C8B-B14F-4D97-AF65-F5344CB8AC3E}">
        <p14:creationId xmlns:p14="http://schemas.microsoft.com/office/powerpoint/2010/main" xmlns="" val="208294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A436F80-A26D-478B-AE68-A69595754F43}" type="datetimeFigureOut">
              <a:rPr lang="ar-IQ" smtClean="0"/>
              <a:pPr/>
              <a:t>20/08/1443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3B629E2-5E15-4F3B-8618-39D0587CEF68}" type="slidenum">
              <a:rPr lang="ar-IQ" smtClean="0"/>
              <a:pPr/>
              <a:t>‹#›</a:t>
            </a:fld>
            <a:endParaRPr lang="ar-IQ"/>
          </a:p>
        </p:txBody>
      </p:sp>
    </p:spTree>
    <p:extLst>
      <p:ext uri="{BB962C8B-B14F-4D97-AF65-F5344CB8AC3E}">
        <p14:creationId xmlns:p14="http://schemas.microsoft.com/office/powerpoint/2010/main" xmlns="" val="2272668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A436F80-A26D-478B-AE68-A69595754F43}" type="datetimeFigureOut">
              <a:rPr lang="ar-IQ" smtClean="0"/>
              <a:pPr/>
              <a:t>20/08/1443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3B629E2-5E15-4F3B-8618-39D0587CEF68}" type="slidenum">
              <a:rPr lang="ar-IQ" smtClean="0"/>
              <a:pPr/>
              <a:t>‹#›</a:t>
            </a:fld>
            <a:endParaRPr lang="ar-IQ"/>
          </a:p>
        </p:txBody>
      </p:sp>
    </p:spTree>
    <p:extLst>
      <p:ext uri="{BB962C8B-B14F-4D97-AF65-F5344CB8AC3E}">
        <p14:creationId xmlns:p14="http://schemas.microsoft.com/office/powerpoint/2010/main" xmlns="" val="251230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A436F80-A26D-478B-AE68-A69595754F43}" type="datetimeFigureOut">
              <a:rPr lang="ar-IQ" smtClean="0"/>
              <a:pPr/>
              <a:t>20/08/1443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3B629E2-5E15-4F3B-8618-39D0587CEF68}" type="slidenum">
              <a:rPr lang="ar-IQ" smtClean="0"/>
              <a:pPr/>
              <a:t>‹#›</a:t>
            </a:fld>
            <a:endParaRPr lang="ar-IQ"/>
          </a:p>
        </p:txBody>
      </p:sp>
    </p:spTree>
    <p:extLst>
      <p:ext uri="{BB962C8B-B14F-4D97-AF65-F5344CB8AC3E}">
        <p14:creationId xmlns:p14="http://schemas.microsoft.com/office/powerpoint/2010/main" xmlns="" val="66046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A436F80-A26D-478B-AE68-A69595754F43}" type="datetimeFigureOut">
              <a:rPr lang="ar-IQ" smtClean="0"/>
              <a:pPr/>
              <a:t>20/08/1443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3B629E2-5E15-4F3B-8618-39D0587CEF68}" type="slidenum">
              <a:rPr lang="ar-IQ" smtClean="0"/>
              <a:pPr/>
              <a:t>‹#›</a:t>
            </a:fld>
            <a:endParaRPr lang="ar-IQ"/>
          </a:p>
        </p:txBody>
      </p:sp>
    </p:spTree>
    <p:extLst>
      <p:ext uri="{BB962C8B-B14F-4D97-AF65-F5344CB8AC3E}">
        <p14:creationId xmlns:p14="http://schemas.microsoft.com/office/powerpoint/2010/main" xmlns="" val="10157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A436F80-A26D-478B-AE68-A69595754F43}" type="datetimeFigureOut">
              <a:rPr lang="ar-IQ" smtClean="0"/>
              <a:pPr/>
              <a:t>20/08/1443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3B629E2-5E15-4F3B-8618-39D0587CEF68}" type="slidenum">
              <a:rPr lang="ar-IQ" smtClean="0"/>
              <a:pPr/>
              <a:t>‹#›</a:t>
            </a:fld>
            <a:endParaRPr lang="ar-IQ"/>
          </a:p>
        </p:txBody>
      </p:sp>
    </p:spTree>
    <p:extLst>
      <p:ext uri="{BB962C8B-B14F-4D97-AF65-F5344CB8AC3E}">
        <p14:creationId xmlns:p14="http://schemas.microsoft.com/office/powerpoint/2010/main" xmlns="" val="290180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A436F80-A26D-478B-AE68-A69595754F43}" type="datetimeFigureOut">
              <a:rPr lang="ar-IQ" smtClean="0"/>
              <a:pPr/>
              <a:t>20/08/1443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3B629E2-5E15-4F3B-8618-39D0587CEF68}" type="slidenum">
              <a:rPr lang="ar-IQ" smtClean="0"/>
              <a:pPr/>
              <a:t>‹#›</a:t>
            </a:fld>
            <a:endParaRPr lang="ar-IQ"/>
          </a:p>
        </p:txBody>
      </p:sp>
    </p:spTree>
    <p:extLst>
      <p:ext uri="{BB962C8B-B14F-4D97-AF65-F5344CB8AC3E}">
        <p14:creationId xmlns:p14="http://schemas.microsoft.com/office/powerpoint/2010/main" xmlns="" val="227126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A436F80-A26D-478B-AE68-A69595754F43}" type="datetimeFigureOut">
              <a:rPr lang="ar-IQ" smtClean="0"/>
              <a:pPr/>
              <a:t>20/08/1443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3B629E2-5E15-4F3B-8618-39D0587CEF68}" type="slidenum">
              <a:rPr lang="ar-IQ" smtClean="0"/>
              <a:pPr/>
              <a:t>‹#›</a:t>
            </a:fld>
            <a:endParaRPr lang="ar-IQ"/>
          </a:p>
        </p:txBody>
      </p:sp>
    </p:spTree>
    <p:extLst>
      <p:ext uri="{BB962C8B-B14F-4D97-AF65-F5344CB8AC3E}">
        <p14:creationId xmlns:p14="http://schemas.microsoft.com/office/powerpoint/2010/main" xmlns="" val="19616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A436F80-A26D-478B-AE68-A69595754F43}" type="datetimeFigureOut">
              <a:rPr lang="ar-IQ" smtClean="0"/>
              <a:pPr/>
              <a:t>20/08/1443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3B629E2-5E15-4F3B-8618-39D0587CEF68}" type="slidenum">
              <a:rPr lang="ar-IQ" smtClean="0"/>
              <a:pPr/>
              <a:t>‹#›</a:t>
            </a:fld>
            <a:endParaRPr lang="ar-IQ"/>
          </a:p>
        </p:txBody>
      </p:sp>
    </p:spTree>
    <p:extLst>
      <p:ext uri="{BB962C8B-B14F-4D97-AF65-F5344CB8AC3E}">
        <p14:creationId xmlns:p14="http://schemas.microsoft.com/office/powerpoint/2010/main" xmlns="" val="413668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A436F80-A26D-478B-AE68-A69595754F43}" type="datetimeFigureOut">
              <a:rPr lang="ar-IQ" smtClean="0"/>
              <a:pPr/>
              <a:t>20/08/1443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3B629E2-5E15-4F3B-8618-39D0587CEF68}" type="slidenum">
              <a:rPr lang="ar-IQ" smtClean="0"/>
              <a:pPr/>
              <a:t>‹#›</a:t>
            </a:fld>
            <a:endParaRPr lang="ar-IQ"/>
          </a:p>
        </p:txBody>
      </p:sp>
    </p:spTree>
    <p:extLst>
      <p:ext uri="{BB962C8B-B14F-4D97-AF65-F5344CB8AC3E}">
        <p14:creationId xmlns:p14="http://schemas.microsoft.com/office/powerpoint/2010/main" xmlns="" val="268751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A436F80-A26D-478B-AE68-A69595754F43}" type="datetimeFigureOut">
              <a:rPr lang="ar-IQ" smtClean="0"/>
              <a:pPr/>
              <a:t>20/08/1443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3B629E2-5E15-4F3B-8618-39D0587CEF68}" type="slidenum">
              <a:rPr lang="ar-IQ" smtClean="0"/>
              <a:pPr/>
              <a:t>‹#›</a:t>
            </a:fld>
            <a:endParaRPr lang="ar-IQ"/>
          </a:p>
        </p:txBody>
      </p:sp>
    </p:spTree>
    <p:extLst>
      <p:ext uri="{BB962C8B-B14F-4D97-AF65-F5344CB8AC3E}">
        <p14:creationId xmlns:p14="http://schemas.microsoft.com/office/powerpoint/2010/main" xmlns="" val="161868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A436F80-A26D-478B-AE68-A69595754F43}" type="datetimeFigureOut">
              <a:rPr lang="ar-IQ" smtClean="0"/>
              <a:pPr/>
              <a:t>20/08/1443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3B629E2-5E15-4F3B-8618-39D0587CEF68}" type="slidenum">
              <a:rPr lang="ar-IQ" smtClean="0"/>
              <a:pPr/>
              <a:t>‹#›</a:t>
            </a:fld>
            <a:endParaRPr lang="ar-IQ"/>
          </a:p>
        </p:txBody>
      </p:sp>
    </p:spTree>
    <p:extLst>
      <p:ext uri="{BB962C8B-B14F-4D97-AF65-F5344CB8AC3E}">
        <p14:creationId xmlns:p14="http://schemas.microsoft.com/office/powerpoint/2010/main" xmlns="" val="3378235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2" descr="E:\محاضضرات\صور العملي\slide1-n.jpg"/>
          <p:cNvPicPr>
            <a:picLocks noGrp="1" noChangeAspect="1" noChangeArrowheads="1"/>
          </p:cNvPicPr>
          <p:nvPr>
            <p:ph idx="1"/>
          </p:nvPr>
        </p:nvPicPr>
        <p:blipFill>
          <a:blip r:embed="rId2"/>
          <a:srcRect/>
          <a:stretch>
            <a:fillRect/>
          </a:stretch>
        </p:blipFill>
        <p:spPr bwMode="auto">
          <a:xfrm>
            <a:off x="16408" y="-24"/>
            <a:ext cx="9056186" cy="678658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857752" y="1046177"/>
            <a:ext cx="4357686" cy="4525963"/>
          </a:xfrm>
        </p:spPr>
        <p:txBody>
          <a:bodyPr/>
          <a:lstStyle/>
          <a:p>
            <a:r>
              <a:rPr lang="ar-IQ" dirty="0">
                <a:cs typeface="Akhbar MT" pitchFamily="2" charset="-78"/>
              </a:rPr>
              <a:t>قم بإمالة رأس الكلب للخلف. تمتلك الكلاب عضلات فك قوية ، ولا ينفتح الفك السفلي عادةً بشكل كافٍ لوضع الحبة أو الكبسولة فوق قاعدة </a:t>
            </a:r>
            <a:r>
              <a:rPr lang="ar-IQ" dirty="0" smtClean="0">
                <a:cs typeface="Akhbar MT" pitchFamily="2" charset="-78"/>
              </a:rPr>
              <a:t>اللسان</a:t>
            </a:r>
            <a:endParaRPr lang="ar-IQ" dirty="0">
              <a:cs typeface="Akhbar MT"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44124"/>
            <a:ext cx="4786314" cy="5513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1459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6248" y="714356"/>
            <a:ext cx="4857752" cy="5786478"/>
          </a:xfrm>
        </p:spPr>
        <p:txBody>
          <a:bodyPr>
            <a:normAutofit/>
          </a:bodyPr>
          <a:lstStyle/>
          <a:p>
            <a:r>
              <a:rPr lang="ar-IQ" dirty="0">
                <a:cs typeface="Akhbar MT" pitchFamily="2" charset="-78"/>
              </a:rPr>
              <a:t>اثنِ الشفة العلوية برفق فوق الأسنان وأنت تفتح الفم. إذا عض الكلب ويدك في فمه ، فسوف يعض شفته ولن يعض يدك. ضع إبهامك على سقف فم الكلب. لا يتعين عليك ثني شفة الكلب على أسنانه ، لكن هذا يقلل من فرصة تعرضك للعض</a:t>
            </a:r>
            <a:r>
              <a:rPr lang="ar-IQ" dirty="0"/>
              <a:t>.</a:t>
            </a:r>
          </a:p>
        </p:txBody>
      </p:sp>
      <p:sp>
        <p:nvSpPr>
          <p:cNvPr id="4" name="AutoShape 2" descr="C:\Users\dell\Desktop\%D8%AF%D9%88%D8%B1%D8%A9 %D8%A7%D9%84%D9%83%D9%84%D8%A7%D8%A8\Giving oral medications to your dog – Veterinary Teaching Hospital_files\oral-meds-dog-4.jpg"/>
          <p:cNvSpPr>
            <a:spLocks noChangeAspect="1" noChangeArrowheads="1"/>
          </p:cNvSpPr>
          <p:nvPr/>
        </p:nvSpPr>
        <p:spPr bwMode="auto">
          <a:xfrm>
            <a:off x="8210550" y="-1684338"/>
            <a:ext cx="2381250" cy="35147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4" descr="C:\Users\dell\Desktop\%D8%AF%D9%88%D8%B1%D8%A9 %D8%A7%D9%84%D9%83%D9%84%D8%A7%D8%A8\Giving oral medications to your dog – Veterinary Teaching Hospital_files\oral-meds-dog-4.jpg"/>
          <p:cNvSpPr>
            <a:spLocks noChangeAspect="1" noChangeArrowheads="1"/>
          </p:cNvSpPr>
          <p:nvPr/>
        </p:nvSpPr>
        <p:spPr bwMode="auto">
          <a:xfrm>
            <a:off x="8362950" y="-1531938"/>
            <a:ext cx="2381250" cy="35147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36965"/>
            <a:ext cx="4214810" cy="62210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1925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929190" y="428604"/>
            <a:ext cx="4214810" cy="5268931"/>
          </a:xfrm>
        </p:spPr>
        <p:txBody>
          <a:bodyPr/>
          <a:lstStyle/>
          <a:p>
            <a:r>
              <a:rPr lang="ar-IQ" dirty="0">
                <a:cs typeface="Akhbar MT" pitchFamily="2" charset="-78"/>
              </a:rPr>
              <a:t>أمسك الحبة أو الكبسولة في يدك اليمنى بين إبهامك وسبابتك. استخدم الإصبع الأوسط من يدك اليمنى لفتح الفك السفلي. ضع إصبعك الأوسط على الأسنان القاطعة الصغيرة ، وليس الأنياب الحادة (أسنان الكلاب)</a:t>
            </a:r>
          </a:p>
        </p:txBody>
      </p:sp>
      <p:sp>
        <p:nvSpPr>
          <p:cNvPr id="4" name="AutoShape 2" descr="C:\Users\dell\Desktop\%D8%AF%D9%88%D8%B1%D8%A9 %D8%A7%D9%84%D9%83%D9%84%D8%A7%D8%A8\Giving oral medications to your dog – Veterinary Teaching Hospital_files\oral-meds-dog-5.jpg"/>
          <p:cNvSpPr>
            <a:spLocks noChangeAspect="1" noChangeArrowheads="1"/>
          </p:cNvSpPr>
          <p:nvPr/>
        </p:nvSpPr>
        <p:spPr bwMode="auto">
          <a:xfrm>
            <a:off x="8294688" y="-1500188"/>
            <a:ext cx="2381250" cy="31337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28603"/>
            <a:ext cx="4857752" cy="6392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8281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429256" y="285728"/>
            <a:ext cx="3471858" cy="5911873"/>
          </a:xfrm>
        </p:spPr>
        <p:txBody>
          <a:bodyPr/>
          <a:lstStyle/>
          <a:p>
            <a:r>
              <a:rPr lang="ar-IQ" dirty="0">
                <a:cs typeface="Akhbar MT" pitchFamily="2" charset="-78"/>
              </a:rPr>
              <a:t>أسقط الحبة أو الكبسولة بعيدًا عن اللسان قدر الإمكان ، ثم أغلق فمه فورًا وانفخ على أنف الكلب لتشجيعه على البلع</a:t>
            </a:r>
            <a:r>
              <a:rPr lang="ar-IQ"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14290"/>
            <a:ext cx="5500693" cy="6072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47846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660" y="1214422"/>
            <a:ext cx="4286248" cy="4525963"/>
          </a:xfrm>
        </p:spPr>
        <p:txBody>
          <a:bodyPr>
            <a:normAutofit/>
          </a:bodyPr>
          <a:lstStyle/>
          <a:p>
            <a:r>
              <a:rPr lang="ar-IQ" dirty="0">
                <a:cs typeface="Akhbar MT" pitchFamily="2" charset="-78"/>
              </a:rPr>
              <a:t>إذا لم تتمكن من وضع الحبة بعيدًا بما يكفي فوق قاعدة اللسان ، فسوف يبصقها الكلب. قد تحتاج إلى استخدام إصبعي السبابة والإبهام لدفع الحبة على الجزء الخلفي من اللسان. ستكون أصابعك داخل فم الكلب ، ويجب أن تعمل بسرعة لتجنب التعرض للعض</a:t>
            </a:r>
            <a:r>
              <a:rPr lang="ar-IQ" dirty="0" smtClean="0">
                <a:cs typeface="Akhbar MT" pitchFamily="2" charset="-78"/>
              </a:rPr>
              <a:t>.</a:t>
            </a:r>
          </a:p>
          <a:p>
            <a:pPr marL="0" indent="0">
              <a:buNone/>
            </a:pPr>
            <a:endParaRPr lang="ar-IQ" dirty="0">
              <a:cs typeface="Akhbar MT"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14422"/>
            <a:ext cx="4929190" cy="4909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1166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15248" y="60324"/>
            <a:ext cx="1828784" cy="368280"/>
          </a:xfrm>
          <a:solidFill>
            <a:schemeClr val="accent6">
              <a:lumMod val="20000"/>
              <a:lumOff val="80000"/>
            </a:schemeClr>
          </a:solidFill>
        </p:spPr>
        <p:txBody>
          <a:bodyPr>
            <a:noAutofit/>
          </a:bodyPr>
          <a:lstStyle/>
          <a:p>
            <a:r>
              <a:rPr lang="ar-IQ" sz="2800" b="1" dirty="0" smtClean="0">
                <a:cs typeface="Akhbar MT" pitchFamily="2" charset="-78"/>
              </a:rPr>
              <a:t>الحقن</a:t>
            </a:r>
            <a:endParaRPr lang="ar-IQ" sz="2800" b="1" dirty="0">
              <a:cs typeface="Akhbar MT" pitchFamily="2" charset="-78"/>
            </a:endParaRPr>
          </a:p>
        </p:txBody>
      </p:sp>
      <p:sp>
        <p:nvSpPr>
          <p:cNvPr id="3" name="عنصر نائب للمحتوى 2"/>
          <p:cNvSpPr>
            <a:spLocks noGrp="1"/>
          </p:cNvSpPr>
          <p:nvPr>
            <p:ph idx="1"/>
          </p:nvPr>
        </p:nvSpPr>
        <p:spPr>
          <a:xfrm>
            <a:off x="0" y="428604"/>
            <a:ext cx="9144000" cy="3143272"/>
          </a:xfrm>
          <a:solidFill>
            <a:schemeClr val="accent6">
              <a:lumMod val="20000"/>
              <a:lumOff val="80000"/>
            </a:schemeClr>
          </a:solidFill>
        </p:spPr>
        <p:txBody>
          <a:bodyPr>
            <a:normAutofit/>
          </a:bodyPr>
          <a:lstStyle/>
          <a:p>
            <a:pPr algn="just"/>
            <a:r>
              <a:rPr lang="ar-IQ" sz="3300" dirty="0" smtClean="0">
                <a:cs typeface="Akhbar MT" pitchFamily="2" charset="-78"/>
              </a:rPr>
              <a:t>يمكن للأطباء البيطريين تقديم المساعدة الطبية الحيوية للحيوانات الأليفة ، ولكن سيظل الكثير من الرعاية للمالك. قد يشمل ذلك الحقن ، وهي إحدى أفضل الطرق لتوفير الأدوية للحيوانات. نظرًا لطبيعة </a:t>
            </a:r>
            <a:r>
              <a:rPr lang="ar-IQ" sz="3300" dirty="0" err="1" smtClean="0">
                <a:cs typeface="Akhbar MT" pitchFamily="2" charset="-78"/>
              </a:rPr>
              <a:t>المحاقن</a:t>
            </a:r>
            <a:r>
              <a:rPr lang="ar-IQ" sz="3300" dirty="0" smtClean="0">
                <a:cs typeface="Akhbar MT" pitchFamily="2" charset="-78"/>
              </a:rPr>
              <a:t> والإبر ، يمكن أن يكون الإجراء دقيقًا جدًا ومن المحتمل أن يكون مؤلمًا. ومع ذلك ، مع المعرفة الصحيحة ، يمكن لأي شخص تعلم كيفية القيام بذلك بشكل فعال وغير مؤلم.</a:t>
            </a:r>
            <a:endParaRPr lang="ar-IQ" sz="3300" dirty="0">
              <a:cs typeface="Akhbar MT" pitchFamily="2" charset="-78"/>
            </a:endParaRPr>
          </a:p>
        </p:txBody>
      </p:sp>
      <p:pic>
        <p:nvPicPr>
          <p:cNvPr id="4" name="صورة 3"/>
          <p:cNvPicPr/>
          <p:nvPr/>
        </p:nvPicPr>
        <p:blipFill>
          <a:blip r:embed="rId2"/>
          <a:srcRect t="6452" b="8525"/>
          <a:stretch>
            <a:fillRect/>
          </a:stretch>
        </p:blipFill>
        <p:spPr bwMode="auto">
          <a:xfrm>
            <a:off x="4429124" y="3714752"/>
            <a:ext cx="4714908" cy="3143248"/>
          </a:xfrm>
          <a:prstGeom prst="rect">
            <a:avLst/>
          </a:prstGeom>
          <a:noFill/>
          <a:ln w="9525">
            <a:noFill/>
            <a:miter lim="800000"/>
            <a:headEnd/>
            <a:tailEnd/>
          </a:ln>
        </p:spPr>
      </p:pic>
      <p:pic>
        <p:nvPicPr>
          <p:cNvPr id="6146" name="Picture 2" descr="2022 Clinic Schedule | Merced County, CA - Official Website"/>
          <p:cNvPicPr>
            <a:picLocks noChangeAspect="1" noChangeArrowheads="1"/>
          </p:cNvPicPr>
          <p:nvPr/>
        </p:nvPicPr>
        <p:blipFill>
          <a:blip r:embed="rId3"/>
          <a:srcRect/>
          <a:stretch>
            <a:fillRect/>
          </a:stretch>
        </p:blipFill>
        <p:spPr bwMode="auto">
          <a:xfrm>
            <a:off x="0" y="3786190"/>
            <a:ext cx="4385042" cy="307181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how to give subcutaneous injections"/>
          <p:cNvPicPr/>
          <p:nvPr/>
        </p:nvPicPr>
        <p:blipFill>
          <a:blip r:embed="rId2"/>
          <a:srcRect t="10496" r="57531" b="72574"/>
          <a:stretch>
            <a:fillRect/>
          </a:stretch>
        </p:blipFill>
        <p:spPr bwMode="auto">
          <a:xfrm>
            <a:off x="1500166" y="-24"/>
            <a:ext cx="1785950" cy="1000132"/>
          </a:xfrm>
          <a:prstGeom prst="rect">
            <a:avLst/>
          </a:prstGeom>
          <a:noFill/>
          <a:ln w="9525">
            <a:noFill/>
            <a:miter lim="800000"/>
            <a:headEnd/>
            <a:tailEnd/>
          </a:ln>
        </p:spPr>
      </p:pic>
      <p:sp>
        <p:nvSpPr>
          <p:cNvPr id="9" name="عنوان 1"/>
          <p:cNvSpPr>
            <a:spLocks noGrp="1"/>
          </p:cNvSpPr>
          <p:nvPr>
            <p:ph type="title"/>
          </p:nvPr>
        </p:nvSpPr>
        <p:spPr>
          <a:xfrm>
            <a:off x="5786446" y="60324"/>
            <a:ext cx="3257544" cy="439718"/>
          </a:xfrm>
        </p:spPr>
        <p:txBody>
          <a:bodyPr>
            <a:noAutofit/>
          </a:bodyPr>
          <a:lstStyle/>
          <a:p>
            <a:r>
              <a:rPr lang="ar-IQ" sz="2800" b="1" dirty="0" smtClean="0"/>
              <a:t>طريقة الحقن تحت الجلد</a:t>
            </a:r>
            <a:endParaRPr lang="ar-IQ" sz="2800" b="1" dirty="0"/>
          </a:p>
        </p:txBody>
      </p:sp>
      <p:sp>
        <p:nvSpPr>
          <p:cNvPr id="4097" name="Rectangle 1"/>
          <p:cNvSpPr>
            <a:spLocks noChangeArrowheads="1"/>
          </p:cNvSpPr>
          <p:nvPr/>
        </p:nvSpPr>
        <p:spPr bwMode="auto">
          <a:xfrm>
            <a:off x="3857652" y="785794"/>
            <a:ext cx="5214942" cy="461665"/>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استخدم شاش مشبع بالكحول لتنظيف الجلد</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3929121" y="1214422"/>
            <a:ext cx="5143473" cy="1200329"/>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اقرص بعض الجلد المترهل من مؤخرة العنق أو منطقة "القفا" (بين لوحي الكتف) بين الإبهام والسبابة.</a:t>
            </a:r>
            <a:endParaRPr kumimoji="0" lang="ar-IQ"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صورة 11"/>
          <p:cNvPicPr/>
          <p:nvPr/>
        </p:nvPicPr>
        <p:blipFill>
          <a:blip r:embed="rId3"/>
          <a:srcRect t="6912" r="23113" b="15899"/>
          <a:stretch>
            <a:fillRect/>
          </a:stretch>
        </p:blipFill>
        <p:spPr bwMode="auto">
          <a:xfrm>
            <a:off x="-32" y="1071546"/>
            <a:ext cx="4052267" cy="2286000"/>
          </a:xfrm>
          <a:prstGeom prst="rect">
            <a:avLst/>
          </a:prstGeom>
          <a:noFill/>
          <a:ln w="9525">
            <a:noFill/>
            <a:miter lim="800000"/>
            <a:headEnd/>
            <a:tailEnd/>
          </a:ln>
        </p:spPr>
      </p:pic>
      <p:sp>
        <p:nvSpPr>
          <p:cNvPr id="4099" name="Rectangle 3"/>
          <p:cNvSpPr>
            <a:spLocks noChangeArrowheads="1"/>
          </p:cNvSpPr>
          <p:nvPr/>
        </p:nvSpPr>
        <p:spPr bwMode="auto">
          <a:xfrm>
            <a:off x="4071934" y="2357430"/>
            <a:ext cx="5072066" cy="4431983"/>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 typeface="Arial" pitchFamily="34" charset="0"/>
              <a:buChar char="•"/>
              <a:tabLst/>
            </a:pPr>
            <a:r>
              <a:rPr kumimoji="0" lang="ar-IQ"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امسك </a:t>
            </a:r>
            <a:r>
              <a:rPr kumimoji="0" lang="ar-IQ" sz="24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المحقنة</a:t>
            </a:r>
            <a:r>
              <a:rPr kumimoji="0" lang="ar-IQ"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بقوة في يدك المهيمنة بالطريقة التي تشعرك براحة أكبر. تأكد من عدم وضع يدك أو إصبعك على مكبس الإبرة في حالة تحرك الكلب فجأة ودفع يدك ، مما يؤدي إلى إهدار المحتويات أو حقنها عن طريق الخطأ.</a:t>
            </a:r>
          </a:p>
          <a:p>
            <a:pPr marL="0" marR="0" lvl="0" indent="0" algn="just" defTabSz="914400" rtl="1" eaLnBrk="1" fontAlgn="base" latinLnBrk="0" hangingPunct="1">
              <a:lnSpc>
                <a:spcPct val="100000"/>
              </a:lnSpc>
              <a:spcBef>
                <a:spcPct val="0"/>
              </a:spcBef>
              <a:spcAft>
                <a:spcPct val="0"/>
              </a:spcAft>
              <a:buClrTx/>
              <a:buSzTx/>
              <a:buFont typeface="Arial" pitchFamily="34" charset="0"/>
              <a:buChar char="•"/>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Arial" pitchFamily="34" charset="0"/>
              <a:buChar char="•"/>
              <a:tabLst/>
            </a:pPr>
            <a:r>
              <a:rPr kumimoji="0" lang="ar-IQ"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أدخل الإبرة بسرعة في ثنية الجلد ، مع توجيه زاوية الإبرة</a:t>
            </a:r>
            <a:r>
              <a:rPr kumimoji="0" lang="ar-IQ" sz="24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من 30</a:t>
            </a:r>
            <a:r>
              <a:rPr kumimoji="0" lang="ar-IQ"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إلى 45درجة. </a:t>
            </a:r>
          </a:p>
          <a:p>
            <a:pPr marL="0" marR="0" lvl="0" indent="0" algn="just" defTabSz="914400" rtl="1" eaLnBrk="0" fontAlgn="base" latinLnBrk="0" hangingPunct="0">
              <a:lnSpc>
                <a:spcPct val="100000"/>
              </a:lnSpc>
              <a:spcBef>
                <a:spcPct val="0"/>
              </a:spcBef>
              <a:spcAft>
                <a:spcPct val="0"/>
              </a:spcAft>
              <a:buClrTx/>
              <a:buSzTx/>
              <a:buFont typeface="Arial" pitchFamily="34" charset="0"/>
              <a:buChar char="•"/>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Arial" pitchFamily="34" charset="0"/>
              <a:buChar char="•"/>
              <a:tabLst/>
            </a:pPr>
            <a:r>
              <a:rPr kumimoji="0" lang="ar-IQ"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قم بضخ محتويات </a:t>
            </a:r>
            <a:r>
              <a:rPr kumimoji="0" lang="ar-IQ" sz="24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المحقنة</a:t>
            </a:r>
            <a:r>
              <a:rPr kumimoji="0" lang="ar-IQ"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بسرعة واسحب الإبرة.</a:t>
            </a:r>
          </a:p>
          <a:p>
            <a:pPr marL="0" marR="0" lvl="0" indent="0" algn="just" defTabSz="914400" rtl="1" eaLnBrk="0" fontAlgn="base" latinLnBrk="0" hangingPunct="0">
              <a:lnSpc>
                <a:spcPct val="100000"/>
              </a:lnSpc>
              <a:spcBef>
                <a:spcPct val="0"/>
              </a:spcBef>
              <a:spcAft>
                <a:spcPct val="0"/>
              </a:spcAft>
              <a:buClrTx/>
              <a:buSzTx/>
              <a:buFont typeface="Arial" pitchFamily="34" charset="0"/>
              <a:buChar char="•"/>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Arial" pitchFamily="34" charset="0"/>
              <a:buChar char="•"/>
              <a:tabLst/>
            </a:pPr>
            <a:r>
              <a:rPr kumimoji="0" lang="ar-IQ"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اضغط على مكان الحقن بشاش مشبع بالكحول</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 typeface="Arial" pitchFamily="34" charset="0"/>
              <a:buChar char="•"/>
              <a:tabLst/>
            </a:pPr>
            <a:r>
              <a:rPr kumimoji="0" lang="ar-IQ"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قم بتدليك المنطقة بلطف.</a:t>
            </a:r>
            <a:endParaRPr kumimoji="0" lang="ar-IQ"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01" name="Picture 5" descr="Diabetes in Pets: How to Give a SQ Injection | Longwood Veterinary Center"/>
          <p:cNvPicPr>
            <a:picLocks noChangeAspect="1" noChangeArrowheads="1"/>
          </p:cNvPicPr>
          <p:nvPr/>
        </p:nvPicPr>
        <p:blipFill>
          <a:blip r:embed="rId4"/>
          <a:srcRect/>
          <a:stretch>
            <a:fillRect/>
          </a:stretch>
        </p:blipFill>
        <p:spPr bwMode="auto">
          <a:xfrm>
            <a:off x="1" y="4071941"/>
            <a:ext cx="4071934" cy="2429589"/>
          </a:xfrm>
          <a:prstGeom prst="rect">
            <a:avLst/>
          </a:prstGeom>
          <a:noFill/>
        </p:spPr>
      </p:pic>
    </p:spTree>
    <p:extLst>
      <p:ext uri="{BB962C8B-B14F-4D97-AF65-F5344CB8AC3E}">
        <p14:creationId xmlns:p14="http://schemas.microsoft.com/office/powerpoint/2010/main" xmlns="" val="3977551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488" y="142876"/>
            <a:ext cx="6286512" cy="6572272"/>
          </a:xfrm>
          <a:solidFill>
            <a:schemeClr val="accent6">
              <a:lumMod val="20000"/>
              <a:lumOff val="80000"/>
            </a:schemeClr>
          </a:solidFill>
        </p:spPr>
        <p:txBody>
          <a:bodyPr>
            <a:normAutofit fontScale="92500" lnSpcReduction="20000"/>
          </a:bodyPr>
          <a:lstStyle/>
          <a:p>
            <a:r>
              <a:rPr lang="ar-IQ" dirty="0" smtClean="0">
                <a:cs typeface="Akhbar MT" pitchFamily="2" charset="-78"/>
              </a:rPr>
              <a:t>ملاحظة </a:t>
            </a:r>
          </a:p>
          <a:p>
            <a:r>
              <a:rPr lang="ar-IQ" dirty="0" smtClean="0">
                <a:cs typeface="Akhbar MT" pitchFamily="2" charset="-78"/>
              </a:rPr>
              <a:t>وجود شخص مساعد يجعل الإجراء أسهل. ومع ذلك ، مع القليل من الممارسة ، يجد معظم أصحاب الحيوانات الأليفة أنه ليس لديهم مشاكل في إدارة الحقن الروتينية لكلابهم دون الحاجة إلى مساعدة</a:t>
            </a:r>
          </a:p>
          <a:p>
            <a:endParaRPr lang="en-US" sz="1400" dirty="0" smtClean="0">
              <a:cs typeface="Akhbar MT" pitchFamily="2" charset="-78"/>
            </a:endParaRPr>
          </a:p>
          <a:p>
            <a:r>
              <a:rPr lang="ar-IQ" dirty="0" smtClean="0">
                <a:cs typeface="Akhbar MT" pitchFamily="2" charset="-78"/>
              </a:rPr>
              <a:t>يجب أن تدرك أن بعض المجتمعات لديها قواعد صارمة بشأن التخلص من النفايات الطبية ، لذلك لا ترمي الإبرة </a:t>
            </a:r>
            <a:r>
              <a:rPr lang="ar-IQ" dirty="0" err="1" smtClean="0">
                <a:cs typeface="Akhbar MT" pitchFamily="2" charset="-78"/>
              </a:rPr>
              <a:t>والمحقنة</a:t>
            </a:r>
            <a:r>
              <a:rPr lang="ar-IQ" dirty="0" smtClean="0">
                <a:cs typeface="Akhbar MT" pitchFamily="2" charset="-78"/>
              </a:rPr>
              <a:t> في سلة المهملات حتى تعرف ما إذا كان ذلك مسموحًا </a:t>
            </a:r>
            <a:r>
              <a:rPr lang="ar-IQ" dirty="0" err="1" smtClean="0">
                <a:cs typeface="Akhbar MT" pitchFamily="2" charset="-78"/>
              </a:rPr>
              <a:t>به</a:t>
            </a:r>
            <a:r>
              <a:rPr lang="ar-IQ" dirty="0" smtClean="0">
                <a:cs typeface="Akhbar MT" pitchFamily="2" charset="-78"/>
              </a:rPr>
              <a:t>. يفضل عادة وضع الإبر والحقن المستعملة في حاويات خاصة للتخلص منها بالشكل المناسب.</a:t>
            </a:r>
          </a:p>
          <a:p>
            <a:endParaRPr lang="en-US" sz="1200" dirty="0" smtClean="0">
              <a:cs typeface="Akhbar MT" pitchFamily="2" charset="-78"/>
            </a:endParaRPr>
          </a:p>
          <a:p>
            <a:r>
              <a:rPr lang="ar-IQ" dirty="0" smtClean="0">
                <a:cs typeface="Akhbar MT" pitchFamily="2" charset="-78"/>
              </a:rPr>
              <a:t>يجب استخدام الحقن التي تستخدم لمرة واحدة يكون فيها طرف الإبرة حادًا جدًا لتقليل الألم</a:t>
            </a:r>
          </a:p>
          <a:p>
            <a:endParaRPr lang="en-US" sz="1700" dirty="0" smtClean="0">
              <a:cs typeface="Akhbar MT" pitchFamily="2" charset="-78"/>
            </a:endParaRPr>
          </a:p>
          <a:p>
            <a:r>
              <a:rPr lang="ar-IQ" dirty="0" smtClean="0">
                <a:cs typeface="Akhbar MT" pitchFamily="2" charset="-78"/>
              </a:rPr>
              <a:t>قبل ضخ الدواء , اسحب مكبس </a:t>
            </a:r>
            <a:r>
              <a:rPr lang="ar-IQ" dirty="0" err="1" smtClean="0">
                <a:cs typeface="Akhbar MT" pitchFamily="2" charset="-78"/>
              </a:rPr>
              <a:t>المحقنة</a:t>
            </a:r>
            <a:r>
              <a:rPr lang="ar-IQ" dirty="0" smtClean="0">
                <a:cs typeface="Akhbar MT" pitchFamily="2" charset="-78"/>
              </a:rPr>
              <a:t> برفق. </a:t>
            </a:r>
            <a:r>
              <a:rPr lang="ar-IQ" dirty="0" err="1" smtClean="0">
                <a:cs typeface="Akhbar MT" pitchFamily="2" charset="-78"/>
              </a:rPr>
              <a:t>اذا</a:t>
            </a:r>
            <a:r>
              <a:rPr lang="ar-IQ" dirty="0" smtClean="0">
                <a:cs typeface="Akhbar MT" pitchFamily="2" charset="-78"/>
              </a:rPr>
              <a:t> كان هنالك دم يمكنك سحب </a:t>
            </a:r>
            <a:r>
              <a:rPr lang="ar-IQ" dirty="0" err="1" smtClean="0">
                <a:cs typeface="Akhbar MT" pitchFamily="2" charset="-78"/>
              </a:rPr>
              <a:t>الابرة</a:t>
            </a:r>
            <a:r>
              <a:rPr lang="ar-IQ" dirty="0" smtClean="0">
                <a:cs typeface="Akhbar MT" pitchFamily="2" charset="-78"/>
              </a:rPr>
              <a:t>  وضغط مكان الحقن بشاش مشبع بالكحول </a:t>
            </a:r>
            <a:r>
              <a:rPr lang="ar-IQ" dirty="0" err="1" smtClean="0">
                <a:cs typeface="Akhbar MT" pitchFamily="2" charset="-78"/>
              </a:rPr>
              <a:t>واجراء</a:t>
            </a:r>
            <a:r>
              <a:rPr lang="ar-IQ" dirty="0" smtClean="0">
                <a:cs typeface="Akhbar MT" pitchFamily="2" charset="-78"/>
              </a:rPr>
              <a:t> عملية الحقن مرة </a:t>
            </a:r>
            <a:r>
              <a:rPr lang="ar-IQ" dirty="0" err="1" smtClean="0">
                <a:cs typeface="Akhbar MT" pitchFamily="2" charset="-78"/>
              </a:rPr>
              <a:t>اخرى</a:t>
            </a:r>
            <a:endParaRPr lang="ar-IQ" dirty="0">
              <a:cs typeface="Akhbar MT" pitchFamily="2" charset="-78"/>
            </a:endParaRPr>
          </a:p>
        </p:txBody>
      </p:sp>
      <p:pic>
        <p:nvPicPr>
          <p:cNvPr id="4" name="صورة 3" descr="how to give subcutaneous injections"/>
          <p:cNvPicPr/>
          <p:nvPr/>
        </p:nvPicPr>
        <p:blipFill>
          <a:blip r:embed="rId2"/>
          <a:srcRect l="46234" t="37302" b="40124"/>
          <a:stretch>
            <a:fillRect/>
          </a:stretch>
        </p:blipFill>
        <p:spPr bwMode="auto">
          <a:xfrm>
            <a:off x="0" y="4786322"/>
            <a:ext cx="2786050" cy="2071678"/>
          </a:xfrm>
          <a:prstGeom prst="rect">
            <a:avLst/>
          </a:prstGeom>
          <a:noFill/>
          <a:ln w="9525">
            <a:noFill/>
            <a:miter lim="800000"/>
            <a:headEnd/>
            <a:tailEnd/>
          </a:ln>
        </p:spPr>
      </p:pic>
      <p:pic>
        <p:nvPicPr>
          <p:cNvPr id="31748" name="Picture 4" descr="Needles &amp; Syringes | Pierce County, WA - Official Website"/>
          <p:cNvPicPr>
            <a:picLocks noChangeAspect="1" noChangeArrowheads="1"/>
          </p:cNvPicPr>
          <p:nvPr/>
        </p:nvPicPr>
        <p:blipFill>
          <a:blip r:embed="rId3"/>
          <a:srcRect/>
          <a:stretch>
            <a:fillRect/>
          </a:stretch>
        </p:blipFill>
        <p:spPr bwMode="auto">
          <a:xfrm>
            <a:off x="0" y="119051"/>
            <a:ext cx="2524125" cy="1809751"/>
          </a:xfrm>
          <a:prstGeom prst="rect">
            <a:avLst/>
          </a:prstGeom>
          <a:noFill/>
        </p:spPr>
      </p:pic>
      <p:pic>
        <p:nvPicPr>
          <p:cNvPr id="6" name="صورة 5" descr="Sharps and Lab Glass Waste | EHS"/>
          <p:cNvPicPr/>
          <p:nvPr/>
        </p:nvPicPr>
        <p:blipFill>
          <a:blip r:embed="rId4" cstate="print"/>
          <a:srcRect/>
          <a:stretch>
            <a:fillRect/>
          </a:stretch>
        </p:blipFill>
        <p:spPr bwMode="auto">
          <a:xfrm>
            <a:off x="1214414" y="1285860"/>
            <a:ext cx="1643074" cy="1143008"/>
          </a:xfrm>
          <a:prstGeom prst="rect">
            <a:avLst/>
          </a:prstGeom>
          <a:noFill/>
          <a:ln w="9525">
            <a:noFill/>
            <a:miter lim="800000"/>
            <a:headEnd/>
            <a:tailEnd/>
          </a:ln>
        </p:spPr>
      </p:pic>
      <p:pic>
        <p:nvPicPr>
          <p:cNvPr id="4098" name="Picture 2" descr="كيفية جعل الكلب الحقن بشكل صحيح"/>
          <p:cNvPicPr>
            <a:picLocks noChangeAspect="1" noChangeArrowheads="1"/>
          </p:cNvPicPr>
          <p:nvPr/>
        </p:nvPicPr>
        <p:blipFill>
          <a:blip r:embed="rId5"/>
          <a:srcRect/>
          <a:stretch>
            <a:fillRect/>
          </a:stretch>
        </p:blipFill>
        <p:spPr bwMode="auto">
          <a:xfrm>
            <a:off x="0" y="2714620"/>
            <a:ext cx="2739984" cy="21097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00868" y="214290"/>
            <a:ext cx="2471726" cy="642942"/>
          </a:xfrm>
          <a:solidFill>
            <a:schemeClr val="accent1">
              <a:lumMod val="20000"/>
              <a:lumOff val="80000"/>
            </a:schemeClr>
          </a:solidFill>
        </p:spPr>
        <p:txBody>
          <a:bodyPr>
            <a:normAutofit fontScale="90000"/>
          </a:bodyPr>
          <a:lstStyle/>
          <a:p>
            <a:r>
              <a:rPr lang="ar-IQ" dirty="0" smtClean="0"/>
              <a:t>الحقن العضلي</a:t>
            </a:r>
            <a:endParaRPr lang="ar-IQ" dirty="0"/>
          </a:p>
        </p:txBody>
      </p:sp>
      <p:sp>
        <p:nvSpPr>
          <p:cNvPr id="3" name="عنصر نائب للمحتوى 2"/>
          <p:cNvSpPr>
            <a:spLocks noGrp="1"/>
          </p:cNvSpPr>
          <p:nvPr>
            <p:ph idx="1"/>
          </p:nvPr>
        </p:nvSpPr>
        <p:spPr>
          <a:xfrm>
            <a:off x="3929058" y="857232"/>
            <a:ext cx="5143536" cy="6000768"/>
          </a:xfrm>
          <a:solidFill>
            <a:schemeClr val="accent1">
              <a:lumMod val="20000"/>
              <a:lumOff val="80000"/>
            </a:schemeClr>
          </a:solidFill>
        </p:spPr>
        <p:txBody>
          <a:bodyPr>
            <a:normAutofit fontScale="85000" lnSpcReduction="20000"/>
          </a:bodyPr>
          <a:lstStyle/>
          <a:p>
            <a:pPr>
              <a:buNone/>
            </a:pPr>
            <a:r>
              <a:rPr lang="ar-IQ" dirty="0" smtClean="0"/>
              <a:t>الموقع المناسب للحقن العضلي</a:t>
            </a:r>
          </a:p>
          <a:p>
            <a:pPr marL="514350" indent="-514350">
              <a:buAutoNum type="arabicPeriod"/>
            </a:pPr>
            <a:r>
              <a:rPr lang="ar-IQ" dirty="0" smtClean="0"/>
              <a:t>العضلة </a:t>
            </a:r>
            <a:r>
              <a:rPr lang="ar-IQ" dirty="0" smtClean="0"/>
              <a:t>الرباعية (عضلات مقدمة الفخذ</a:t>
            </a:r>
            <a:r>
              <a:rPr lang="ar-IQ" dirty="0" smtClean="0"/>
              <a:t>)</a:t>
            </a:r>
          </a:p>
          <a:p>
            <a:pPr marL="514350" indent="-514350">
              <a:buNone/>
            </a:pPr>
            <a:endParaRPr lang="ar-IQ" dirty="0" smtClean="0"/>
          </a:p>
          <a:p>
            <a:pPr>
              <a:buNone/>
            </a:pPr>
            <a:r>
              <a:rPr lang="ar-IQ" dirty="0" smtClean="0"/>
              <a:t>2. العضلات القطنية (العضلات على جانبي العمود الفقري القطني</a:t>
            </a:r>
            <a:r>
              <a:rPr lang="ar-IQ" dirty="0" smtClean="0"/>
              <a:t>)</a:t>
            </a:r>
          </a:p>
          <a:p>
            <a:pPr>
              <a:buNone/>
            </a:pPr>
            <a:endParaRPr lang="ar-IQ" dirty="0" smtClean="0"/>
          </a:p>
          <a:p>
            <a:pPr>
              <a:buNone/>
            </a:pPr>
            <a:r>
              <a:rPr lang="ar-IQ" dirty="0" smtClean="0"/>
              <a:t>3. العضلة ثلاثية الرؤوس (خلف عظم العضد) في الرجل </a:t>
            </a:r>
            <a:r>
              <a:rPr lang="ar-IQ" dirty="0" smtClean="0"/>
              <a:t>الأمامية</a:t>
            </a:r>
          </a:p>
          <a:p>
            <a:pPr>
              <a:buNone/>
            </a:pPr>
            <a:endParaRPr lang="ar-IQ" dirty="0" smtClean="0"/>
          </a:p>
          <a:p>
            <a:pPr>
              <a:buNone/>
            </a:pPr>
            <a:r>
              <a:rPr lang="ar-IQ" dirty="0" smtClean="0"/>
              <a:t>4. </a:t>
            </a:r>
            <a:r>
              <a:rPr lang="ar-IQ" dirty="0" smtClean="0"/>
              <a:t>فوق الجزء الخلفي من  </a:t>
            </a:r>
            <a:r>
              <a:rPr lang="ar-IQ" dirty="0" smtClean="0"/>
              <a:t>الركبة (عضلات </a:t>
            </a:r>
            <a:r>
              <a:rPr lang="ar-IQ" dirty="0" smtClean="0"/>
              <a:t>خلف </a:t>
            </a:r>
            <a:r>
              <a:rPr lang="ar-IQ" dirty="0" smtClean="0"/>
              <a:t>الفخذ</a:t>
            </a:r>
            <a:r>
              <a:rPr lang="ar-IQ" dirty="0" smtClean="0"/>
              <a:t>).</a:t>
            </a:r>
          </a:p>
          <a:p>
            <a:pPr>
              <a:buNone/>
            </a:pPr>
            <a:r>
              <a:rPr lang="ar-IQ" dirty="0" smtClean="0"/>
              <a:t> </a:t>
            </a:r>
            <a:r>
              <a:rPr lang="ar-IQ" dirty="0" smtClean="0"/>
              <a:t>يجب أن يكون حذرا بشكل عام بسبب احتمال تلف العصب </a:t>
            </a:r>
            <a:r>
              <a:rPr lang="ar-IQ" dirty="0" err="1" smtClean="0"/>
              <a:t>الوركي</a:t>
            </a:r>
            <a:r>
              <a:rPr lang="ar-IQ" dirty="0" smtClean="0"/>
              <a:t> المهم الذي </a:t>
            </a:r>
            <a:r>
              <a:rPr lang="ar-IQ" dirty="0" smtClean="0"/>
              <a:t>يمر خلال </a:t>
            </a:r>
            <a:r>
              <a:rPr lang="ar-IQ" dirty="0" smtClean="0"/>
              <a:t>هذه </a:t>
            </a:r>
            <a:r>
              <a:rPr lang="ar-IQ" dirty="0" smtClean="0"/>
              <a:t>المنطقة</a:t>
            </a:r>
            <a:endParaRPr lang="ar-IQ" dirty="0" smtClean="0"/>
          </a:p>
          <a:p>
            <a:pPr>
              <a:buNone/>
            </a:pPr>
            <a:r>
              <a:rPr lang="ar-IQ" dirty="0" smtClean="0"/>
              <a:t>يجب أن يكون حجم الحقن 2-6 مل في الكلاب</a:t>
            </a:r>
            <a:endParaRPr lang="ar-IQ" dirty="0"/>
          </a:p>
        </p:txBody>
      </p:sp>
      <p:pic>
        <p:nvPicPr>
          <p:cNvPr id="3073" name="Picture 1" descr="C:\Users\dell\Dropbox\PC\Desktop\download.jpg"/>
          <p:cNvPicPr>
            <a:picLocks noChangeAspect="1" noChangeArrowheads="1"/>
          </p:cNvPicPr>
          <p:nvPr/>
        </p:nvPicPr>
        <p:blipFill>
          <a:blip r:embed="rId2"/>
          <a:srcRect/>
          <a:stretch>
            <a:fillRect/>
          </a:stretch>
        </p:blipFill>
        <p:spPr bwMode="auto">
          <a:xfrm>
            <a:off x="-1" y="285728"/>
            <a:ext cx="3857621" cy="2857520"/>
          </a:xfrm>
          <a:prstGeom prst="rect">
            <a:avLst/>
          </a:prstGeom>
          <a:noFill/>
        </p:spPr>
      </p:pic>
      <p:pic>
        <p:nvPicPr>
          <p:cNvPr id="3075" name="Picture 3" descr="Parenteral drug administration - Shellim - 2011 - Veterinary Nursing  Journal - Wiley Online Library"/>
          <p:cNvPicPr>
            <a:picLocks noChangeAspect="1" noChangeArrowheads="1"/>
          </p:cNvPicPr>
          <p:nvPr/>
        </p:nvPicPr>
        <p:blipFill>
          <a:blip r:embed="rId3"/>
          <a:srcRect/>
          <a:stretch>
            <a:fillRect/>
          </a:stretch>
        </p:blipFill>
        <p:spPr bwMode="auto">
          <a:xfrm>
            <a:off x="0" y="3143248"/>
            <a:ext cx="3951512" cy="371475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86182" y="500042"/>
            <a:ext cx="4943452" cy="4357718"/>
          </a:xfrm>
        </p:spPr>
        <p:txBody>
          <a:bodyPr>
            <a:normAutofit/>
          </a:bodyPr>
          <a:lstStyle/>
          <a:p>
            <a:r>
              <a:rPr lang="ar-IQ" dirty="0" smtClean="0"/>
              <a:t>للحقن العضلي بشكل عام نستخدم إبرة قياس 21-23 بطول 1-1.5 </a:t>
            </a:r>
            <a:r>
              <a:rPr lang="ar-IQ" dirty="0" smtClean="0"/>
              <a:t>بوصة</a:t>
            </a:r>
          </a:p>
          <a:p>
            <a:r>
              <a:rPr lang="ar-IQ" dirty="0" err="1" smtClean="0"/>
              <a:t>اما</a:t>
            </a:r>
            <a:r>
              <a:rPr lang="ar-IQ" dirty="0" smtClean="0"/>
              <a:t> بالنسبة للحقن تحت الجلد يستخدم </a:t>
            </a:r>
            <a:r>
              <a:rPr lang="ar-IQ" dirty="0" err="1" smtClean="0"/>
              <a:t>نيدل</a:t>
            </a:r>
            <a:r>
              <a:rPr lang="ar-IQ" dirty="0" smtClean="0"/>
              <a:t> قياس 18-20 </a:t>
            </a:r>
            <a:endParaRPr lang="ar-IQ" dirty="0"/>
          </a:p>
        </p:txBody>
      </p:sp>
      <p:pic>
        <p:nvPicPr>
          <p:cNvPr id="36866" name="Picture 2" descr="Needle gauges for injections Size chart Types of Needles for Injection  Choosing a Syringe and Nee… | Nursing school tips, Nursing student tips,  Nursing school notes"/>
          <p:cNvPicPr>
            <a:picLocks noChangeAspect="1" noChangeArrowheads="1"/>
          </p:cNvPicPr>
          <p:nvPr/>
        </p:nvPicPr>
        <p:blipFill>
          <a:blip r:embed="rId2"/>
          <a:srcRect/>
          <a:stretch>
            <a:fillRect/>
          </a:stretch>
        </p:blipFill>
        <p:spPr bwMode="auto">
          <a:xfrm>
            <a:off x="71406" y="1428712"/>
            <a:ext cx="4109795" cy="54292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2643183"/>
            <a:ext cx="9144000" cy="928694"/>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IQ"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khbar MT" pitchFamily="2" charset="-78"/>
              </a:rPr>
              <a:t>طرق و مواقع الحقن الصحيح  في الكلاب </a:t>
            </a:r>
            <a:endParaRPr lang="ar-IQ"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khbar MT" pitchFamily="2" charset="-78"/>
            </a:endParaRPr>
          </a:p>
        </p:txBody>
      </p:sp>
      <p:sp>
        <p:nvSpPr>
          <p:cNvPr id="3" name="عنوان فرعي 2"/>
          <p:cNvSpPr>
            <a:spLocks noGrp="1"/>
          </p:cNvSpPr>
          <p:nvPr>
            <p:ph type="subTitle" idx="1"/>
          </p:nvPr>
        </p:nvSpPr>
        <p:spPr>
          <a:xfrm>
            <a:off x="785786" y="142852"/>
            <a:ext cx="7358114" cy="2786082"/>
          </a:xfrm>
        </p:spPr>
        <p:txBody>
          <a:bodyPr>
            <a:normAutofit lnSpcReduction="10000"/>
          </a:bodyPr>
          <a:lstStyle/>
          <a:p>
            <a:r>
              <a:rPr lang="ar-IQ" sz="4400" dirty="0" smtClean="0">
                <a:solidFill>
                  <a:schemeClr val="tx1"/>
                </a:solidFill>
                <a:latin typeface="Aparajita" pitchFamily="34" charset="0"/>
                <a:cs typeface="Akhbar MT" pitchFamily="2" charset="-78"/>
              </a:rPr>
              <a:t>جامعة البصرة-كلية الطب البيطري </a:t>
            </a:r>
          </a:p>
          <a:p>
            <a:r>
              <a:rPr lang="ar-IQ" sz="3900" dirty="0" smtClean="0">
                <a:solidFill>
                  <a:schemeClr val="tx1"/>
                </a:solidFill>
                <a:latin typeface="Aparajita" pitchFamily="34" charset="0"/>
                <a:cs typeface="Akhbar MT" pitchFamily="2" charset="-78"/>
              </a:rPr>
              <a:t>فرع الجراحة والتوليد</a:t>
            </a:r>
          </a:p>
          <a:p>
            <a:r>
              <a:rPr lang="ar-IQ" sz="3900" dirty="0" smtClean="0">
                <a:solidFill>
                  <a:schemeClr val="tx1"/>
                </a:solidFill>
                <a:latin typeface="Aparajita" pitchFamily="34" charset="0"/>
                <a:cs typeface="Akhbar MT" pitchFamily="2" charset="-78"/>
              </a:rPr>
              <a:t>الاستاذ المساعد الدكتور علاء احمد </a:t>
            </a:r>
            <a:r>
              <a:rPr lang="ar-IQ" sz="3900" dirty="0" err="1" smtClean="0">
                <a:solidFill>
                  <a:schemeClr val="tx1"/>
                </a:solidFill>
                <a:latin typeface="Aparajita" pitchFamily="34" charset="0"/>
                <a:cs typeface="Akhbar MT" pitchFamily="2" charset="-78"/>
              </a:rPr>
              <a:t>ابرهيم</a:t>
            </a:r>
            <a:r>
              <a:rPr lang="ar-IQ" sz="3900" dirty="0" smtClean="0">
                <a:solidFill>
                  <a:schemeClr val="tx1"/>
                </a:solidFill>
                <a:latin typeface="Aparajita" pitchFamily="34" charset="0"/>
                <a:cs typeface="Akhbar MT" pitchFamily="2" charset="-78"/>
              </a:rPr>
              <a:t> </a:t>
            </a:r>
          </a:p>
          <a:p>
            <a:r>
              <a:rPr lang="ar-IQ" sz="3900" dirty="0" smtClean="0">
                <a:solidFill>
                  <a:schemeClr val="tx1"/>
                </a:solidFill>
                <a:latin typeface="Aparajita" pitchFamily="34" charset="0"/>
                <a:cs typeface="Akhbar MT" pitchFamily="2" charset="-78"/>
              </a:rPr>
              <a:t>الأستاذ المساعد الدكتور رافد مجيد نعيم </a:t>
            </a:r>
            <a:endParaRPr lang="ar-IQ" sz="3900" dirty="0">
              <a:solidFill>
                <a:schemeClr val="tx1"/>
              </a:solidFill>
              <a:latin typeface="Aparajita" pitchFamily="34" charset="0"/>
              <a:cs typeface="Akhbar MT" pitchFamily="2" charset="-78"/>
            </a:endParaRPr>
          </a:p>
        </p:txBody>
      </p:sp>
      <p:pic>
        <p:nvPicPr>
          <p:cNvPr id="4" name="صورة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1426537" cy="1359518"/>
          </a:xfrm>
          <a:prstGeom prst="rect">
            <a:avLst/>
          </a:prstGeom>
          <a:noFill/>
          <a:ln>
            <a:noFill/>
          </a:ln>
        </p:spPr>
      </p:pic>
      <p:pic>
        <p:nvPicPr>
          <p:cNvPr id="5" name="صورة 4"/>
          <p:cNvPicPr/>
          <p:nvPr/>
        </p:nvPicPr>
        <p:blipFill>
          <a:blip r:embed="rId3"/>
          <a:srcRect/>
          <a:stretch>
            <a:fillRect/>
          </a:stretch>
        </p:blipFill>
        <p:spPr bwMode="auto">
          <a:xfrm>
            <a:off x="7816850" y="0"/>
            <a:ext cx="1327150" cy="1327150"/>
          </a:xfrm>
          <a:prstGeom prst="rect">
            <a:avLst/>
          </a:prstGeom>
          <a:noFill/>
          <a:ln w="9525">
            <a:noFill/>
            <a:miter lim="800000"/>
            <a:headEnd/>
            <a:tailEnd/>
          </a:ln>
        </p:spPr>
      </p:pic>
      <p:pic>
        <p:nvPicPr>
          <p:cNvPr id="7" name="صورة 6" descr="ملف:Injection Syringe 01.jpg - ويكيبيديا"/>
          <p:cNvPicPr/>
          <p:nvPr/>
        </p:nvPicPr>
        <p:blipFill>
          <a:blip r:embed="rId4" cstate="print"/>
          <a:srcRect/>
          <a:stretch>
            <a:fillRect/>
          </a:stretch>
        </p:blipFill>
        <p:spPr bwMode="auto">
          <a:xfrm>
            <a:off x="5715008" y="3571876"/>
            <a:ext cx="3071802" cy="3286124"/>
          </a:xfrm>
          <a:prstGeom prst="rect">
            <a:avLst/>
          </a:prstGeom>
          <a:noFill/>
          <a:ln w="9525">
            <a:noFill/>
            <a:miter lim="800000"/>
            <a:headEnd/>
            <a:tailEnd/>
          </a:ln>
        </p:spPr>
      </p:pic>
      <p:pic>
        <p:nvPicPr>
          <p:cNvPr id="8" name="صورة 7" descr="10 Professional Tips to Medicate Your Pet - Airway"/>
          <p:cNvPicPr/>
          <p:nvPr/>
        </p:nvPicPr>
        <p:blipFill>
          <a:blip r:embed="rId5"/>
          <a:srcRect/>
          <a:stretch>
            <a:fillRect/>
          </a:stretch>
        </p:blipFill>
        <p:spPr bwMode="auto">
          <a:xfrm>
            <a:off x="357158" y="3571876"/>
            <a:ext cx="5357818" cy="3286125"/>
          </a:xfrm>
          <a:prstGeom prst="rect">
            <a:avLst/>
          </a:prstGeom>
          <a:noFill/>
          <a:ln w="9525">
            <a:noFill/>
            <a:miter lim="800000"/>
            <a:headEnd/>
            <a:tailEnd/>
          </a:ln>
        </p:spPr>
      </p:pic>
    </p:spTree>
    <p:extLst>
      <p:ext uri="{BB962C8B-B14F-4D97-AF65-F5344CB8AC3E}">
        <p14:creationId xmlns:p14="http://schemas.microsoft.com/office/powerpoint/2010/main" xmlns="" val="1766702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57422" y="428604"/>
            <a:ext cx="6615130" cy="725470"/>
          </a:xfrm>
        </p:spPr>
        <p:txBody>
          <a:bodyPr>
            <a:normAutofit fontScale="90000"/>
          </a:bodyPr>
          <a:lstStyle/>
          <a:p>
            <a:r>
              <a:rPr lang="ar-IQ" dirty="0" smtClean="0"/>
              <a:t>العضلة الرباعية (عضلات مقدمة الفخذ</a:t>
            </a:r>
            <a:r>
              <a:rPr lang="ar-IQ" dirty="0" smtClean="0"/>
              <a:t>)</a:t>
            </a:r>
            <a:endParaRPr lang="ar-IQ" dirty="0"/>
          </a:p>
        </p:txBody>
      </p:sp>
      <p:pic>
        <p:nvPicPr>
          <p:cNvPr id="32772" name="Picture 4" descr="Alternate Site IM Injection"/>
          <p:cNvPicPr>
            <a:picLocks noChangeAspect="1" noChangeArrowheads="1"/>
          </p:cNvPicPr>
          <p:nvPr/>
        </p:nvPicPr>
        <p:blipFill>
          <a:blip r:embed="rId2"/>
          <a:srcRect/>
          <a:stretch>
            <a:fillRect/>
          </a:stretch>
        </p:blipFill>
        <p:spPr bwMode="auto">
          <a:xfrm>
            <a:off x="111095" y="1714488"/>
            <a:ext cx="8890061" cy="500066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العضلات القطنية (العضلات على جانبي العمود الفقري القطني)</a:t>
            </a:r>
            <a:endParaRPr lang="ar-IQ" dirty="0"/>
          </a:p>
        </p:txBody>
      </p:sp>
      <p:pic>
        <p:nvPicPr>
          <p:cNvPr id="4" name="صورة 3"/>
          <p:cNvPicPr/>
          <p:nvPr/>
        </p:nvPicPr>
        <p:blipFill>
          <a:blip r:embed="rId2"/>
          <a:srcRect l="54178" t="16866" r="13315" b="8441"/>
          <a:stretch>
            <a:fillRect/>
          </a:stretch>
        </p:blipFill>
        <p:spPr bwMode="auto">
          <a:xfrm>
            <a:off x="4857720" y="1643050"/>
            <a:ext cx="4286280" cy="5214950"/>
          </a:xfrm>
          <a:prstGeom prst="rect">
            <a:avLst/>
          </a:prstGeom>
          <a:noFill/>
          <a:ln w="9525">
            <a:noFill/>
            <a:miter lim="800000"/>
            <a:headEnd/>
            <a:tailEnd/>
          </a:ln>
        </p:spPr>
      </p:pic>
      <p:pic>
        <p:nvPicPr>
          <p:cNvPr id="33794" name="Picture 2" descr="IM Injection: Canine"/>
          <p:cNvPicPr>
            <a:picLocks noChangeAspect="1" noChangeArrowheads="1"/>
          </p:cNvPicPr>
          <p:nvPr/>
        </p:nvPicPr>
        <p:blipFill>
          <a:blip r:embed="rId3"/>
          <a:srcRect/>
          <a:stretch>
            <a:fillRect/>
          </a:stretch>
        </p:blipFill>
        <p:spPr bwMode="auto">
          <a:xfrm>
            <a:off x="71406" y="1643050"/>
            <a:ext cx="4786346" cy="52149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5386390" y="357166"/>
            <a:ext cx="3757610" cy="3686188"/>
          </a:xfrm>
        </p:spPr>
        <p:txBody>
          <a:bodyPr/>
          <a:lstStyle/>
          <a:p>
            <a:r>
              <a:rPr lang="ar-IQ" dirty="0" smtClean="0"/>
              <a:t>العضلة ثلاثية الرؤوس (خلف عظم العضد) في الرجل الأمامية</a:t>
            </a:r>
            <a:endParaRPr lang="ar-IQ" dirty="0"/>
          </a:p>
        </p:txBody>
      </p:sp>
      <p:pic>
        <p:nvPicPr>
          <p:cNvPr id="6" name="صورة 5" descr="كيفية جعل لقطة من نظرة الكلب"/>
          <p:cNvPicPr/>
          <p:nvPr/>
        </p:nvPicPr>
        <p:blipFill>
          <a:blip r:embed="rId2"/>
          <a:srcRect/>
          <a:stretch>
            <a:fillRect/>
          </a:stretch>
        </p:blipFill>
        <p:spPr bwMode="auto">
          <a:xfrm>
            <a:off x="0" y="357166"/>
            <a:ext cx="5274310" cy="3515816"/>
          </a:xfrm>
          <a:prstGeom prst="rect">
            <a:avLst/>
          </a:prstGeom>
          <a:noFill/>
          <a:ln w="9525">
            <a:noFill/>
            <a:miter lim="800000"/>
            <a:headEnd/>
            <a:tailEnd/>
          </a:ln>
        </p:spPr>
      </p:pic>
      <p:pic>
        <p:nvPicPr>
          <p:cNvPr id="7" name="صورة 6"/>
          <p:cNvPicPr/>
          <p:nvPr/>
        </p:nvPicPr>
        <p:blipFill>
          <a:blip r:embed="rId3"/>
          <a:srcRect l="55418" t="21087" r="14784" b="11449"/>
          <a:stretch>
            <a:fillRect/>
          </a:stretch>
        </p:blipFill>
        <p:spPr bwMode="auto">
          <a:xfrm>
            <a:off x="5214942" y="2000240"/>
            <a:ext cx="3929058" cy="4500594"/>
          </a:xfrm>
          <a:prstGeom prst="rect">
            <a:avLst/>
          </a:prstGeom>
          <a:noFill/>
          <a:ln w="9525">
            <a:noFill/>
            <a:miter lim="800000"/>
            <a:headEnd/>
            <a:tailEnd/>
          </a:ln>
        </p:spPr>
      </p:pic>
      <p:pic>
        <p:nvPicPr>
          <p:cNvPr id="3" name="Picture 2" descr="How to Give a Dog a Shot Under the Skin - Subcutaneous Injections"/>
          <p:cNvPicPr>
            <a:picLocks noChangeAspect="1" noChangeArrowheads="1"/>
          </p:cNvPicPr>
          <p:nvPr/>
        </p:nvPicPr>
        <p:blipFill>
          <a:blip r:embed="rId4"/>
          <a:srcRect/>
          <a:stretch>
            <a:fillRect/>
          </a:stretch>
        </p:blipFill>
        <p:spPr bwMode="auto">
          <a:xfrm>
            <a:off x="166196" y="3857628"/>
            <a:ext cx="4905870" cy="2940874"/>
          </a:xfrm>
          <a:prstGeom prst="rect">
            <a:avLst/>
          </a:prstGeom>
          <a:noFill/>
        </p:spPr>
      </p:pic>
    </p:spTree>
    <p:extLst>
      <p:ext uri="{BB962C8B-B14F-4D97-AF65-F5344CB8AC3E}">
        <p14:creationId xmlns:p14="http://schemas.microsoft.com/office/powerpoint/2010/main" xmlns="" val="331970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فوق الجزء الخلفي من  الركبة (عضلات خلف الفخذ).</a:t>
            </a:r>
            <a:endParaRPr lang="ar-IQ" dirty="0"/>
          </a:p>
        </p:txBody>
      </p:sp>
      <p:pic>
        <p:nvPicPr>
          <p:cNvPr id="34818" name="Picture 2" descr="Canine IM injection - YouTube"/>
          <p:cNvPicPr>
            <a:picLocks noChangeAspect="1" noChangeArrowheads="1"/>
          </p:cNvPicPr>
          <p:nvPr/>
        </p:nvPicPr>
        <p:blipFill>
          <a:blip r:embed="rId2"/>
          <a:srcRect/>
          <a:stretch>
            <a:fillRect/>
          </a:stretch>
        </p:blipFill>
        <p:spPr bwMode="auto">
          <a:xfrm>
            <a:off x="4572000" y="2786058"/>
            <a:ext cx="4572000" cy="3571900"/>
          </a:xfrm>
          <a:prstGeom prst="rect">
            <a:avLst/>
          </a:prstGeom>
          <a:noFill/>
        </p:spPr>
      </p:pic>
      <p:pic>
        <p:nvPicPr>
          <p:cNvPr id="5" name="صورة 4"/>
          <p:cNvPicPr/>
          <p:nvPr/>
        </p:nvPicPr>
        <p:blipFill>
          <a:blip r:embed="rId3"/>
          <a:srcRect l="54178" t="19276" r="16024" b="10851"/>
          <a:stretch>
            <a:fillRect/>
          </a:stretch>
        </p:blipFill>
        <p:spPr bwMode="auto">
          <a:xfrm>
            <a:off x="0" y="2071678"/>
            <a:ext cx="4572000" cy="478632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15050" y="71414"/>
            <a:ext cx="3186106" cy="654032"/>
          </a:xfrm>
        </p:spPr>
        <p:txBody>
          <a:bodyPr>
            <a:normAutofit fontScale="90000"/>
          </a:bodyPr>
          <a:lstStyle/>
          <a:p>
            <a:r>
              <a:rPr lang="ar-IQ" dirty="0" smtClean="0"/>
              <a:t>الحقن الوريدي </a:t>
            </a:r>
            <a:endParaRPr lang="ar-IQ" dirty="0"/>
          </a:p>
        </p:txBody>
      </p:sp>
      <p:sp>
        <p:nvSpPr>
          <p:cNvPr id="3" name="عنصر نائب للمحتوى 2"/>
          <p:cNvSpPr>
            <a:spLocks noGrp="1"/>
          </p:cNvSpPr>
          <p:nvPr>
            <p:ph idx="1"/>
          </p:nvPr>
        </p:nvSpPr>
        <p:spPr>
          <a:xfrm>
            <a:off x="0" y="785794"/>
            <a:ext cx="9144000" cy="1428760"/>
          </a:xfrm>
        </p:spPr>
        <p:txBody>
          <a:bodyPr>
            <a:normAutofit fontScale="70000" lnSpcReduction="20000"/>
          </a:bodyPr>
          <a:lstStyle/>
          <a:p>
            <a:pPr>
              <a:buNone/>
            </a:pPr>
            <a:r>
              <a:rPr lang="ar-IQ" dirty="0" smtClean="0"/>
              <a:t>يمكن </a:t>
            </a:r>
            <a:r>
              <a:rPr lang="ar-IQ" dirty="0" err="1" smtClean="0"/>
              <a:t>اعطاء</a:t>
            </a:r>
            <a:r>
              <a:rPr lang="ar-IQ" dirty="0" smtClean="0"/>
              <a:t> </a:t>
            </a:r>
            <a:r>
              <a:rPr lang="ar-IQ" dirty="0" err="1" smtClean="0"/>
              <a:t>الادوية</a:t>
            </a:r>
            <a:r>
              <a:rPr lang="ar-IQ" dirty="0" smtClean="0"/>
              <a:t> العلاجية وتغذية الوريدية وسحب الدم من خلال الأوردة التالية :</a:t>
            </a:r>
            <a:endParaRPr lang="ar-IQ" dirty="0" smtClean="0"/>
          </a:p>
          <a:p>
            <a:r>
              <a:rPr lang="ar-IQ" dirty="0" smtClean="0"/>
              <a:t>رأسي(</a:t>
            </a:r>
            <a:r>
              <a:rPr lang="ar-IQ" dirty="0" err="1" smtClean="0"/>
              <a:t>سيفالك</a:t>
            </a:r>
            <a:r>
              <a:rPr lang="ar-IQ" dirty="0" smtClean="0"/>
              <a:t>)   </a:t>
            </a:r>
            <a:r>
              <a:rPr lang="en-US" dirty="0" smtClean="0"/>
              <a:t> </a:t>
            </a:r>
            <a:r>
              <a:rPr lang="en-US" dirty="0" smtClean="0"/>
              <a:t>Cephalic</a:t>
            </a:r>
            <a:endParaRPr lang="ar-IQ" dirty="0" smtClean="0"/>
          </a:p>
          <a:p>
            <a:r>
              <a:rPr lang="ar-IQ" dirty="0" err="1" smtClean="0"/>
              <a:t>صافن</a:t>
            </a:r>
            <a:r>
              <a:rPr lang="en-US" dirty="0" smtClean="0"/>
              <a:t> </a:t>
            </a:r>
            <a:r>
              <a:rPr lang="en-US" dirty="0" err="1" smtClean="0"/>
              <a:t>Saphenous</a:t>
            </a:r>
            <a:r>
              <a:rPr lang="en-US" dirty="0" smtClean="0"/>
              <a:t>   </a:t>
            </a:r>
            <a:r>
              <a:rPr lang="ar-IQ" dirty="0" smtClean="0"/>
              <a:t>(</a:t>
            </a:r>
            <a:r>
              <a:rPr lang="ar-IQ" dirty="0" err="1" smtClean="0"/>
              <a:t>سيفينس</a:t>
            </a:r>
            <a:r>
              <a:rPr lang="ar-IQ" dirty="0" smtClean="0"/>
              <a:t>) </a:t>
            </a:r>
            <a:r>
              <a:rPr lang="en-US" dirty="0" smtClean="0"/>
              <a:t> </a:t>
            </a:r>
            <a:endParaRPr lang="ar-IQ" dirty="0" smtClean="0"/>
          </a:p>
          <a:p>
            <a:r>
              <a:rPr lang="ar-IQ" dirty="0" err="1" smtClean="0"/>
              <a:t>الوداجي</a:t>
            </a:r>
            <a:r>
              <a:rPr lang="ar-IQ" dirty="0" smtClean="0"/>
              <a:t> </a:t>
            </a:r>
            <a:r>
              <a:rPr lang="en-US" dirty="0" smtClean="0"/>
              <a:t> Jugular</a:t>
            </a:r>
            <a:r>
              <a:rPr lang="ar-IQ" dirty="0" smtClean="0"/>
              <a:t> </a:t>
            </a:r>
            <a:endParaRPr lang="ar-IQ" dirty="0"/>
          </a:p>
        </p:txBody>
      </p:sp>
      <p:pic>
        <p:nvPicPr>
          <p:cNvPr id="1026" name="Picture 2" descr="https://books.lib.uoguelph.ca/app/uploads/sites/11/2019/06/vein-locations.jpg"/>
          <p:cNvPicPr>
            <a:picLocks noChangeAspect="1" noChangeArrowheads="1"/>
          </p:cNvPicPr>
          <p:nvPr/>
        </p:nvPicPr>
        <p:blipFill>
          <a:blip r:embed="rId2" cstate="print"/>
          <a:srcRect/>
          <a:stretch>
            <a:fillRect/>
          </a:stretch>
        </p:blipFill>
        <p:spPr bwMode="auto">
          <a:xfrm>
            <a:off x="25503334" y="-12073046"/>
            <a:ext cx="3975315" cy="3071834"/>
          </a:xfrm>
          <a:prstGeom prst="rect">
            <a:avLst/>
          </a:prstGeom>
          <a:noFill/>
        </p:spPr>
      </p:pic>
      <p:pic>
        <p:nvPicPr>
          <p:cNvPr id="1027" name="Picture 3"/>
          <p:cNvPicPr>
            <a:picLocks noChangeAspect="1" noChangeArrowheads="1"/>
          </p:cNvPicPr>
          <p:nvPr/>
        </p:nvPicPr>
        <p:blipFill>
          <a:blip r:embed="rId3"/>
          <a:srcRect l="29778" t="15327" r="26976" b="26758"/>
          <a:stretch>
            <a:fillRect/>
          </a:stretch>
        </p:blipFill>
        <p:spPr bwMode="auto">
          <a:xfrm>
            <a:off x="285720" y="1857364"/>
            <a:ext cx="6641359" cy="5000636"/>
          </a:xfrm>
          <a:prstGeom prst="rect">
            <a:avLst/>
          </a:prstGeom>
          <a:noFill/>
          <a:ln w="9525">
            <a:noFill/>
            <a:miter lim="800000"/>
            <a:headEnd/>
            <a:tailEnd/>
          </a:ln>
          <a:effectLst/>
        </p:spPr>
      </p:pic>
      <p:pic>
        <p:nvPicPr>
          <p:cNvPr id="1029" name="Picture 5" descr="Cannula Dog Photos - Free &amp; Royalty-Free Stock Photos from Dreamstime"/>
          <p:cNvPicPr>
            <a:picLocks noChangeAspect="1" noChangeArrowheads="1"/>
          </p:cNvPicPr>
          <p:nvPr/>
        </p:nvPicPr>
        <p:blipFill>
          <a:blip r:embed="rId4" cstate="print"/>
          <a:srcRect b="20549"/>
          <a:stretch>
            <a:fillRect/>
          </a:stretch>
        </p:blipFill>
        <p:spPr bwMode="auto">
          <a:xfrm>
            <a:off x="6790319" y="5119897"/>
            <a:ext cx="2353681" cy="1380937"/>
          </a:xfrm>
          <a:prstGeom prst="rect">
            <a:avLst/>
          </a:prstGeom>
          <a:noFill/>
        </p:spPr>
      </p:pic>
      <p:pic>
        <p:nvPicPr>
          <p:cNvPr id="1031" name="Picture 7" descr="Vascular access techniques in the dog and cat"/>
          <p:cNvPicPr>
            <a:picLocks noChangeAspect="1" noChangeArrowheads="1"/>
          </p:cNvPicPr>
          <p:nvPr/>
        </p:nvPicPr>
        <p:blipFill>
          <a:blip r:embed="rId5"/>
          <a:srcRect/>
          <a:stretch>
            <a:fillRect/>
          </a:stretch>
        </p:blipFill>
        <p:spPr bwMode="auto">
          <a:xfrm>
            <a:off x="5072054" y="2357430"/>
            <a:ext cx="4071946" cy="2443169"/>
          </a:xfrm>
          <a:prstGeom prst="rect">
            <a:avLst/>
          </a:prstGeom>
          <a:noFill/>
        </p:spPr>
      </p:pic>
    </p:spTree>
    <p:extLst>
      <p:ext uri="{BB962C8B-B14F-4D97-AF65-F5344CB8AC3E}">
        <p14:creationId xmlns:p14="http://schemas.microsoft.com/office/powerpoint/2010/main" xmlns="" val="166741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274638"/>
            <a:ext cx="7758138" cy="654032"/>
          </a:xfrm>
        </p:spPr>
        <p:txBody>
          <a:bodyPr>
            <a:normAutofit fontScale="90000"/>
          </a:bodyPr>
          <a:lstStyle/>
          <a:p>
            <a:r>
              <a:rPr lang="ar-IQ" dirty="0" smtClean="0"/>
              <a:t>الحقن </a:t>
            </a:r>
            <a:r>
              <a:rPr lang="ar-IQ" dirty="0" err="1" smtClean="0"/>
              <a:t>او</a:t>
            </a:r>
            <a:r>
              <a:rPr lang="ar-IQ" dirty="0" smtClean="0"/>
              <a:t> سحب عينة دم عن طريق الوريد </a:t>
            </a:r>
            <a:r>
              <a:rPr lang="ar-IQ" dirty="0" err="1" smtClean="0"/>
              <a:t>السيفالك</a:t>
            </a:r>
            <a:r>
              <a:rPr lang="ar-IQ" dirty="0" smtClean="0"/>
              <a:t>   </a:t>
            </a:r>
            <a:r>
              <a:rPr lang="en-US" dirty="0" smtClean="0"/>
              <a:t> </a:t>
            </a:r>
            <a:r>
              <a:rPr lang="en-US" dirty="0" smtClean="0"/>
              <a:t>Cephalic</a:t>
            </a:r>
            <a:endParaRPr lang="ar-IQ" dirty="0"/>
          </a:p>
        </p:txBody>
      </p:sp>
      <p:pic>
        <p:nvPicPr>
          <p:cNvPr id="5" name="صورة 4"/>
          <p:cNvPicPr/>
          <p:nvPr/>
        </p:nvPicPr>
        <p:blipFill>
          <a:blip r:embed="rId2"/>
          <a:srcRect l="21557" r="17493" b="9039"/>
          <a:stretch>
            <a:fillRect/>
          </a:stretch>
        </p:blipFill>
        <p:spPr bwMode="auto">
          <a:xfrm>
            <a:off x="-71470" y="1857364"/>
            <a:ext cx="4786314" cy="4857784"/>
          </a:xfrm>
          <a:prstGeom prst="rect">
            <a:avLst/>
          </a:prstGeom>
          <a:noFill/>
          <a:ln w="9525">
            <a:noFill/>
            <a:miter lim="800000"/>
            <a:headEnd/>
            <a:tailEnd/>
          </a:ln>
        </p:spPr>
      </p:pic>
      <p:pic>
        <p:nvPicPr>
          <p:cNvPr id="6" name="صورة 5"/>
          <p:cNvPicPr/>
          <p:nvPr/>
        </p:nvPicPr>
        <p:blipFill>
          <a:blip r:embed="rId3"/>
          <a:srcRect l="20317" t="24094" r="20087" b="13260"/>
          <a:stretch>
            <a:fillRect/>
          </a:stretch>
        </p:blipFill>
        <p:spPr bwMode="auto">
          <a:xfrm>
            <a:off x="4786314" y="1857364"/>
            <a:ext cx="4357686" cy="307183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71414"/>
            <a:ext cx="8229600" cy="1143000"/>
          </a:xfrm>
        </p:spPr>
        <p:txBody>
          <a:bodyPr>
            <a:normAutofit fontScale="90000"/>
          </a:bodyPr>
          <a:lstStyle/>
          <a:p>
            <a:r>
              <a:rPr lang="ar-IQ" dirty="0" smtClean="0"/>
              <a:t>الحقن </a:t>
            </a:r>
            <a:r>
              <a:rPr lang="ar-IQ" dirty="0" err="1" smtClean="0"/>
              <a:t>او</a:t>
            </a:r>
            <a:r>
              <a:rPr lang="ar-IQ" dirty="0" smtClean="0"/>
              <a:t> سحب عينة دم عن طريق الوريد </a:t>
            </a:r>
            <a:r>
              <a:rPr lang="ar-IQ" dirty="0" err="1" smtClean="0"/>
              <a:t>سيفينس</a:t>
            </a:r>
            <a:r>
              <a:rPr lang="ar-IQ" dirty="0" smtClean="0"/>
              <a:t> </a:t>
            </a:r>
            <a:r>
              <a:rPr lang="en-US" dirty="0" err="1" smtClean="0"/>
              <a:t>Saphenous</a:t>
            </a:r>
            <a:endParaRPr lang="ar-IQ" dirty="0"/>
          </a:p>
        </p:txBody>
      </p:sp>
      <p:pic>
        <p:nvPicPr>
          <p:cNvPr id="39937" name="Picture 1" descr="C:\Users\dell\Dropbox\PC\Desktop\IVVVVV\venipuncture4-l.jpg"/>
          <p:cNvPicPr>
            <a:picLocks noChangeAspect="1" noChangeArrowheads="1"/>
          </p:cNvPicPr>
          <p:nvPr/>
        </p:nvPicPr>
        <p:blipFill>
          <a:blip r:embed="rId2"/>
          <a:srcRect t="20833"/>
          <a:stretch>
            <a:fillRect/>
          </a:stretch>
        </p:blipFill>
        <p:spPr bwMode="auto">
          <a:xfrm>
            <a:off x="32" y="1285860"/>
            <a:ext cx="9144000" cy="542924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357158" y="71414"/>
            <a:ext cx="8229600" cy="1143000"/>
          </a:xfrm>
        </p:spPr>
        <p:txBody>
          <a:bodyPr>
            <a:normAutofit fontScale="90000"/>
          </a:bodyPr>
          <a:lstStyle/>
          <a:p>
            <a:r>
              <a:rPr lang="ar-IQ" dirty="0" smtClean="0"/>
              <a:t>الحقن </a:t>
            </a:r>
            <a:r>
              <a:rPr lang="ar-IQ" dirty="0" err="1" smtClean="0"/>
              <a:t>او</a:t>
            </a:r>
            <a:r>
              <a:rPr lang="ar-IQ" dirty="0" smtClean="0"/>
              <a:t> سحب عينة دم عن طريق الوريد </a:t>
            </a:r>
            <a:r>
              <a:rPr lang="ar-IQ" dirty="0" err="1" smtClean="0"/>
              <a:t>الوداجي</a:t>
            </a:r>
            <a:endParaRPr lang="ar-IQ" dirty="0"/>
          </a:p>
        </p:txBody>
      </p:sp>
      <p:pic>
        <p:nvPicPr>
          <p:cNvPr id="38913" name="Picture 1" descr="C:\Users\dell\Dropbox\PC\Desktop\IVVVVV\venipuncture5-l.jpg"/>
          <p:cNvPicPr>
            <a:picLocks noChangeAspect="1" noChangeArrowheads="1"/>
          </p:cNvPicPr>
          <p:nvPr/>
        </p:nvPicPr>
        <p:blipFill>
          <a:blip r:embed="rId2"/>
          <a:srcRect t="23958" r="39062" b="6399"/>
          <a:stretch>
            <a:fillRect/>
          </a:stretch>
        </p:blipFill>
        <p:spPr bwMode="auto">
          <a:xfrm>
            <a:off x="214282" y="928669"/>
            <a:ext cx="6858048" cy="587832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43438" y="-71462"/>
            <a:ext cx="4500562" cy="654032"/>
          </a:xfrm>
        </p:spPr>
        <p:txBody>
          <a:bodyPr>
            <a:normAutofit/>
          </a:bodyPr>
          <a:lstStyle/>
          <a:p>
            <a:r>
              <a:rPr lang="ar-IQ" sz="3600" dirty="0" smtClean="0"/>
              <a:t> القسطرة الوريدية </a:t>
            </a:r>
            <a:r>
              <a:rPr lang="ar-IQ" sz="3600" dirty="0" smtClean="0"/>
              <a:t> (</a:t>
            </a:r>
            <a:r>
              <a:rPr lang="ar-IQ" sz="3600" dirty="0" err="1" smtClean="0"/>
              <a:t>كانيولا</a:t>
            </a:r>
            <a:r>
              <a:rPr lang="ar-IQ" sz="3600" dirty="0" smtClean="0"/>
              <a:t>)</a:t>
            </a:r>
            <a:endParaRPr lang="ar-IQ" sz="3600" dirty="0"/>
          </a:p>
        </p:txBody>
      </p:sp>
      <p:sp>
        <p:nvSpPr>
          <p:cNvPr id="3" name="عنصر نائب للمحتوى 2"/>
          <p:cNvSpPr>
            <a:spLocks noGrp="1"/>
          </p:cNvSpPr>
          <p:nvPr>
            <p:ph idx="1"/>
          </p:nvPr>
        </p:nvSpPr>
        <p:spPr>
          <a:xfrm>
            <a:off x="0" y="582570"/>
            <a:ext cx="9144000" cy="3132182"/>
          </a:xfrm>
        </p:spPr>
        <p:txBody>
          <a:bodyPr>
            <a:normAutofit fontScale="85000" lnSpcReduction="20000"/>
          </a:bodyPr>
          <a:lstStyle/>
          <a:p>
            <a:r>
              <a:rPr lang="ar-IQ" dirty="0" smtClean="0"/>
              <a:t> </a:t>
            </a:r>
            <a:r>
              <a:rPr lang="ar-IQ" dirty="0" smtClean="0"/>
              <a:t>القسطرة الوريدية (المصطلح الصحيح هو "</a:t>
            </a:r>
            <a:r>
              <a:rPr lang="ar-IQ" dirty="0" err="1" smtClean="0"/>
              <a:t>قنية</a:t>
            </a:r>
            <a:r>
              <a:rPr lang="ar-IQ" dirty="0" smtClean="0"/>
              <a:t>") توفر </a:t>
            </a:r>
            <a:r>
              <a:rPr lang="ar-IQ" dirty="0" smtClean="0"/>
              <a:t>مسارًا </a:t>
            </a:r>
            <a:r>
              <a:rPr lang="ar-IQ" dirty="0" smtClean="0"/>
              <a:t>إلى نظام الأوعية الدموية </a:t>
            </a:r>
            <a:r>
              <a:rPr lang="ar-IQ" dirty="0" err="1" smtClean="0"/>
              <a:t>لاعطاء</a:t>
            </a:r>
            <a:r>
              <a:rPr lang="ar-IQ" dirty="0" smtClean="0"/>
              <a:t> السوائل </a:t>
            </a:r>
            <a:r>
              <a:rPr lang="ar-IQ" dirty="0" smtClean="0"/>
              <a:t>أو منتجات الدم أو إعطاء الدواء وتسمح بسحب عينات دم متعددة مع الحد الأدنى من إزعاج المريض. </a:t>
            </a:r>
          </a:p>
          <a:p>
            <a:endParaRPr lang="ar-IQ" dirty="0" smtClean="0"/>
          </a:p>
          <a:p>
            <a:r>
              <a:rPr lang="ar-IQ" dirty="0" smtClean="0"/>
              <a:t>يمكن </a:t>
            </a:r>
            <a:r>
              <a:rPr lang="ar-IQ" dirty="0" smtClean="0"/>
              <a:t>أن تساعد القسطرة الوريدية أيضًا في تسهيل جمع الدم في الحيوانات ذات الأوردة السيئة ، أو التي تحتاج إلى أخذ عينات </a:t>
            </a:r>
            <a:r>
              <a:rPr lang="ar-IQ" dirty="0" smtClean="0"/>
              <a:t>متعددة</a:t>
            </a:r>
          </a:p>
          <a:p>
            <a:r>
              <a:rPr lang="ar-IQ" dirty="0" smtClean="0"/>
              <a:t>عندما يتم إدخال القسطرة مباشرة في الجهاز الوريدي ، يجب وضعها بطريقة معقمة للمساعدة في منع الإنتان والمضاعفات الأخرى</a:t>
            </a:r>
            <a:endParaRPr lang="ar-IQ" dirty="0"/>
          </a:p>
        </p:txBody>
      </p:sp>
      <p:pic>
        <p:nvPicPr>
          <p:cNvPr id="37890" name="Picture 2" descr="IV as a sign of competence? | Vet Times"/>
          <p:cNvPicPr>
            <a:picLocks noChangeAspect="1" noChangeArrowheads="1"/>
          </p:cNvPicPr>
          <p:nvPr/>
        </p:nvPicPr>
        <p:blipFill>
          <a:blip r:embed="rId2"/>
          <a:srcRect/>
          <a:stretch>
            <a:fillRect/>
          </a:stretch>
        </p:blipFill>
        <p:spPr bwMode="auto">
          <a:xfrm>
            <a:off x="6817" y="3786190"/>
            <a:ext cx="5851067" cy="3071810"/>
          </a:xfrm>
          <a:prstGeom prst="rect">
            <a:avLst/>
          </a:prstGeom>
          <a:noFill/>
        </p:spPr>
      </p:pic>
      <p:pic>
        <p:nvPicPr>
          <p:cNvPr id="37892" name="Picture 4" descr="20 Education ideas | vet medicine, vet tech school, vet assistant"/>
          <p:cNvPicPr>
            <a:picLocks noChangeAspect="1" noChangeArrowheads="1"/>
          </p:cNvPicPr>
          <p:nvPr/>
        </p:nvPicPr>
        <p:blipFill>
          <a:blip r:embed="rId3" cstate="print"/>
          <a:srcRect/>
          <a:stretch>
            <a:fillRect/>
          </a:stretch>
        </p:blipFill>
        <p:spPr bwMode="auto">
          <a:xfrm>
            <a:off x="5883304" y="4357694"/>
            <a:ext cx="3260696" cy="183414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0" y="285728"/>
            <a:ext cx="8229600" cy="4525963"/>
          </a:xfrm>
        </p:spPr>
        <p:txBody>
          <a:bodyPr/>
          <a:lstStyle/>
          <a:p>
            <a:r>
              <a:rPr lang="ar-IQ" dirty="0" smtClean="0"/>
              <a:t>يتم وضع القسطرة الوريدية </a:t>
            </a:r>
            <a:r>
              <a:rPr lang="ar-IQ" dirty="0" smtClean="0"/>
              <a:t>الأكثر </a:t>
            </a:r>
            <a:r>
              <a:rPr lang="ar-IQ" dirty="0" smtClean="0"/>
              <a:t>شيوعًا في الوريد الرأسي في الكلاب </a:t>
            </a:r>
            <a:r>
              <a:rPr lang="ar-IQ" dirty="0" smtClean="0"/>
              <a:t>. </a:t>
            </a:r>
            <a:r>
              <a:rPr lang="ar-IQ" dirty="0" smtClean="0"/>
              <a:t>في الطرف الخلفي ، يتم وضعها بشكل شائع في الوريد </a:t>
            </a:r>
            <a:r>
              <a:rPr lang="ar-IQ" dirty="0" err="1" smtClean="0"/>
              <a:t>الصافن</a:t>
            </a:r>
            <a:r>
              <a:rPr lang="ar-IQ" dirty="0" smtClean="0"/>
              <a:t> </a:t>
            </a:r>
            <a:r>
              <a:rPr lang="ar-IQ" dirty="0" smtClean="0"/>
              <a:t>الجانبي</a:t>
            </a:r>
          </a:p>
          <a:p>
            <a:r>
              <a:rPr lang="ar-IQ" dirty="0" smtClean="0"/>
              <a:t>تأخذ </a:t>
            </a:r>
            <a:r>
              <a:rPr lang="ar-IQ" dirty="0" smtClean="0"/>
              <a:t>معظم الكلاب بسهولة قياس 20 ، </a:t>
            </a:r>
            <a:r>
              <a:rPr lang="ar-IQ" dirty="0" smtClean="0"/>
              <a:t>والكلابً الكبيرة </a:t>
            </a:r>
            <a:r>
              <a:rPr lang="ar-IQ" dirty="0" smtClean="0"/>
              <a:t>قياس 18. إذا كنت تقوم </a:t>
            </a:r>
            <a:r>
              <a:rPr lang="ar-IQ" dirty="0" err="1" smtClean="0"/>
              <a:t>باعطاء</a:t>
            </a:r>
            <a:r>
              <a:rPr lang="ar-IQ" dirty="0" smtClean="0"/>
              <a:t> </a:t>
            </a:r>
            <a:r>
              <a:rPr lang="ar-IQ" dirty="0" smtClean="0"/>
              <a:t>السوائل بمعدل مرتفع ، فأنت تريد قسطرة تجويف أكبر ، بدلاً من قسطرة أصغر. ستكون مضخة السوائل </a:t>
            </a:r>
            <a:r>
              <a:rPr lang="ar-IQ" dirty="0" smtClean="0"/>
              <a:t>الأكثر </a:t>
            </a:r>
            <a:r>
              <a:rPr lang="ar-IQ" dirty="0" smtClean="0"/>
              <a:t>هدوءًا!</a:t>
            </a:r>
            <a:endParaRPr lang="ar-IQ" dirty="0"/>
          </a:p>
        </p:txBody>
      </p:sp>
      <p:pic>
        <p:nvPicPr>
          <p:cNvPr id="40962" name="Picture 2" descr="C:\Users\dell\Dropbox\PC\Desktop\IVVVVV\product-jpeg-500x500.jpeg"/>
          <p:cNvPicPr>
            <a:picLocks noChangeAspect="1" noChangeArrowheads="1"/>
          </p:cNvPicPr>
          <p:nvPr/>
        </p:nvPicPr>
        <p:blipFill>
          <a:blip r:embed="rId2"/>
          <a:srcRect t="25500" b="25000"/>
          <a:stretch>
            <a:fillRect/>
          </a:stretch>
        </p:blipFill>
        <p:spPr bwMode="auto">
          <a:xfrm>
            <a:off x="3500430" y="4071942"/>
            <a:ext cx="5334004" cy="26403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428604"/>
            <a:ext cx="8229600" cy="2286016"/>
          </a:xfrm>
        </p:spPr>
        <p:txBody>
          <a:bodyPr/>
          <a:lstStyle/>
          <a:p>
            <a:r>
              <a:rPr lang="ar-IQ" dirty="0" smtClean="0">
                <a:cs typeface="Akhbar MT" pitchFamily="2" charset="-78"/>
              </a:rPr>
              <a:t>غالبا في الحالات التي يكون فيها الطبيب البيطري مشغولا فان التقني البيطري يقوم بإعطاء </a:t>
            </a:r>
            <a:r>
              <a:rPr lang="ar-IQ" dirty="0" err="1" smtClean="0">
                <a:cs typeface="Akhbar MT" pitchFamily="2" charset="-78"/>
              </a:rPr>
              <a:t>الادوية</a:t>
            </a:r>
            <a:r>
              <a:rPr lang="ar-IQ" dirty="0" smtClean="0">
                <a:cs typeface="Akhbar MT" pitchFamily="2" charset="-78"/>
              </a:rPr>
              <a:t> حسب توجيهات الطبيب البيطري .</a:t>
            </a:r>
          </a:p>
          <a:p>
            <a:endParaRPr lang="ar-IQ" dirty="0"/>
          </a:p>
        </p:txBody>
      </p:sp>
      <p:pic>
        <p:nvPicPr>
          <p:cNvPr id="1026" name="Picture 2" descr="How to Give Oral Medication to Your Dog at Home - YouTube"/>
          <p:cNvPicPr>
            <a:picLocks noChangeAspect="1" noChangeArrowheads="1"/>
          </p:cNvPicPr>
          <p:nvPr/>
        </p:nvPicPr>
        <p:blipFill>
          <a:blip r:embed="rId2"/>
          <a:srcRect/>
          <a:stretch>
            <a:fillRect/>
          </a:stretch>
        </p:blipFill>
        <p:spPr bwMode="auto">
          <a:xfrm>
            <a:off x="0" y="1696647"/>
            <a:ext cx="9175737" cy="516135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3643306" y="274638"/>
            <a:ext cx="5043494" cy="654032"/>
          </a:xfrm>
        </p:spPr>
        <p:txBody>
          <a:bodyPr>
            <a:normAutofit/>
          </a:bodyPr>
          <a:lstStyle/>
          <a:p>
            <a:r>
              <a:rPr lang="ar-IQ" sz="3600" dirty="0" smtClean="0"/>
              <a:t> القسطرة الوريدية </a:t>
            </a:r>
            <a:r>
              <a:rPr lang="ar-IQ" sz="3600" dirty="0" smtClean="0"/>
              <a:t> (</a:t>
            </a:r>
            <a:r>
              <a:rPr lang="ar-IQ" sz="3600" dirty="0" err="1" smtClean="0"/>
              <a:t>كانيولا</a:t>
            </a:r>
            <a:r>
              <a:rPr lang="ar-IQ" sz="3600" dirty="0" smtClean="0"/>
              <a:t>)</a:t>
            </a:r>
            <a:endParaRPr lang="ar-IQ" sz="3600" dirty="0"/>
          </a:p>
        </p:txBody>
      </p:sp>
      <p:pic>
        <p:nvPicPr>
          <p:cNvPr id="41986" name="Picture 2" descr="C:\Users\dell\Dropbox\PC\Desktop\IVVVVV\figure-4a.jpg"/>
          <p:cNvPicPr>
            <a:picLocks noChangeAspect="1" noChangeArrowheads="1"/>
          </p:cNvPicPr>
          <p:nvPr/>
        </p:nvPicPr>
        <p:blipFill>
          <a:blip r:embed="rId2"/>
          <a:srcRect/>
          <a:stretch>
            <a:fillRect/>
          </a:stretch>
        </p:blipFill>
        <p:spPr bwMode="auto">
          <a:xfrm>
            <a:off x="357158" y="857232"/>
            <a:ext cx="3149166" cy="3000396"/>
          </a:xfrm>
          <a:prstGeom prst="rect">
            <a:avLst/>
          </a:prstGeom>
          <a:noFill/>
        </p:spPr>
      </p:pic>
      <p:pic>
        <p:nvPicPr>
          <p:cNvPr id="41987" name="Picture 3" descr="C:\Users\dell\Dropbox\PC\Desktop\IVVVVV\figure-6a.jpg"/>
          <p:cNvPicPr>
            <a:picLocks noChangeAspect="1" noChangeArrowheads="1"/>
          </p:cNvPicPr>
          <p:nvPr/>
        </p:nvPicPr>
        <p:blipFill>
          <a:blip r:embed="rId3"/>
          <a:srcRect/>
          <a:stretch>
            <a:fillRect/>
          </a:stretch>
        </p:blipFill>
        <p:spPr bwMode="auto">
          <a:xfrm>
            <a:off x="5286380" y="928670"/>
            <a:ext cx="3143240" cy="2926641"/>
          </a:xfrm>
          <a:prstGeom prst="rect">
            <a:avLst/>
          </a:prstGeom>
          <a:noFill/>
        </p:spPr>
      </p:pic>
      <p:pic>
        <p:nvPicPr>
          <p:cNvPr id="41988" name="Picture 4" descr="C:\Users\dell\Dropbox\PC\Desktop\IVVVVV\12-Figure1-1 (1).png"/>
          <p:cNvPicPr>
            <a:picLocks noChangeAspect="1" noChangeArrowheads="1"/>
          </p:cNvPicPr>
          <p:nvPr/>
        </p:nvPicPr>
        <p:blipFill>
          <a:blip r:embed="rId4"/>
          <a:srcRect/>
          <a:stretch>
            <a:fillRect/>
          </a:stretch>
        </p:blipFill>
        <p:spPr bwMode="auto">
          <a:xfrm>
            <a:off x="0" y="4002242"/>
            <a:ext cx="4714876" cy="2641467"/>
          </a:xfrm>
          <a:prstGeom prst="rect">
            <a:avLst/>
          </a:prstGeom>
          <a:noFill/>
        </p:spPr>
      </p:pic>
      <p:pic>
        <p:nvPicPr>
          <p:cNvPr id="41989" name="Picture 5" descr="C:\Users\dell\Dropbox\PC\Desktop\IVVVVV\figure-8a.jpg"/>
          <p:cNvPicPr>
            <a:picLocks noChangeAspect="1" noChangeArrowheads="1"/>
          </p:cNvPicPr>
          <p:nvPr/>
        </p:nvPicPr>
        <p:blipFill>
          <a:blip r:embed="rId5"/>
          <a:srcRect/>
          <a:stretch>
            <a:fillRect/>
          </a:stretch>
        </p:blipFill>
        <p:spPr bwMode="auto">
          <a:xfrm>
            <a:off x="6072198" y="3931313"/>
            <a:ext cx="3071802" cy="292668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27650" name="Picture 2" descr="199 Thank You For Your Attention Stock Photos, Pictures &amp; Royalty-Free  Images - iStoc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9"/>
            <a:ext cx="8643998" cy="2786082"/>
          </a:xfrm>
        </p:spPr>
        <p:txBody>
          <a:bodyPr>
            <a:normAutofit/>
          </a:bodyPr>
          <a:lstStyle/>
          <a:p>
            <a:r>
              <a:rPr lang="ar-IQ" dirty="0" smtClean="0">
                <a:cs typeface="Akhbar MT" pitchFamily="2" charset="-78"/>
              </a:rPr>
              <a:t>يحب </a:t>
            </a:r>
            <a:r>
              <a:rPr lang="ar-IQ" dirty="0" err="1" smtClean="0">
                <a:cs typeface="Akhbar MT" pitchFamily="2" charset="-78"/>
              </a:rPr>
              <a:t>اتباع</a:t>
            </a:r>
            <a:r>
              <a:rPr lang="ar-IQ" dirty="0" smtClean="0">
                <a:cs typeface="Akhbar MT" pitchFamily="2" charset="-78"/>
              </a:rPr>
              <a:t> تقنيات الحقن الصحيح بالإضافة </a:t>
            </a:r>
            <a:r>
              <a:rPr lang="ar-IQ" dirty="0" err="1" smtClean="0">
                <a:cs typeface="Akhbar MT" pitchFamily="2" charset="-78"/>
              </a:rPr>
              <a:t>الى</a:t>
            </a:r>
            <a:r>
              <a:rPr lang="ar-IQ" dirty="0" smtClean="0">
                <a:cs typeface="Akhbar MT" pitchFamily="2" charset="-78"/>
              </a:rPr>
              <a:t> </a:t>
            </a:r>
            <a:r>
              <a:rPr lang="ar-IQ" dirty="0" err="1" smtClean="0">
                <a:cs typeface="Akhbar MT" pitchFamily="2" charset="-78"/>
              </a:rPr>
              <a:t>ان</a:t>
            </a:r>
            <a:r>
              <a:rPr lang="ar-IQ" dirty="0" smtClean="0">
                <a:cs typeface="Akhbar MT" pitchFamily="2" charset="-78"/>
              </a:rPr>
              <a:t> التقني البيطري يجب </a:t>
            </a:r>
            <a:r>
              <a:rPr lang="ar-IQ" dirty="0" err="1" smtClean="0">
                <a:cs typeface="Akhbar MT" pitchFamily="2" charset="-78"/>
              </a:rPr>
              <a:t>ان</a:t>
            </a:r>
            <a:r>
              <a:rPr lang="ar-IQ" dirty="0" smtClean="0">
                <a:cs typeface="Akhbar MT" pitchFamily="2" charset="-78"/>
              </a:rPr>
              <a:t> يكون على دراية بأشكال الجرعات ,نوع </a:t>
            </a:r>
            <a:r>
              <a:rPr lang="ar-IQ" dirty="0" err="1" smtClean="0">
                <a:cs typeface="Akhbar MT" pitchFamily="2" charset="-78"/>
              </a:rPr>
              <a:t>المحاقن</a:t>
            </a:r>
            <a:r>
              <a:rPr lang="ar-IQ" dirty="0" smtClean="0">
                <a:cs typeface="Akhbar MT" pitchFamily="2" charset="-78"/>
              </a:rPr>
              <a:t> وان يكون قادر على سحب كميات صحيحة من الدواء داخل </a:t>
            </a:r>
            <a:r>
              <a:rPr lang="ar-IQ" dirty="0" err="1" smtClean="0">
                <a:cs typeface="Akhbar MT" pitchFamily="2" charset="-78"/>
              </a:rPr>
              <a:t>ابرة</a:t>
            </a:r>
            <a:r>
              <a:rPr lang="ar-IQ" dirty="0" smtClean="0">
                <a:cs typeface="Akhbar MT" pitchFamily="2" charset="-78"/>
              </a:rPr>
              <a:t> الحقن, المعرفة المبادئ الستة </a:t>
            </a:r>
            <a:r>
              <a:rPr lang="ar-IQ" dirty="0" err="1" smtClean="0">
                <a:cs typeface="Akhbar MT" pitchFamily="2" charset="-78"/>
              </a:rPr>
              <a:t>لاعطاء</a:t>
            </a:r>
            <a:r>
              <a:rPr lang="ar-IQ" dirty="0" smtClean="0">
                <a:cs typeface="Akhbar MT" pitchFamily="2" charset="-78"/>
              </a:rPr>
              <a:t> </a:t>
            </a:r>
            <a:r>
              <a:rPr lang="ar-IQ" dirty="0" err="1" smtClean="0">
                <a:cs typeface="Akhbar MT" pitchFamily="2" charset="-78"/>
              </a:rPr>
              <a:t>الادوية</a:t>
            </a:r>
            <a:r>
              <a:rPr lang="ar-IQ" dirty="0" smtClean="0">
                <a:cs typeface="Akhbar MT" pitchFamily="2" charset="-78"/>
              </a:rPr>
              <a:t> , قادر على </a:t>
            </a:r>
            <a:r>
              <a:rPr lang="ar-IQ" dirty="0" err="1" smtClean="0">
                <a:cs typeface="Akhbar MT" pitchFamily="2" charset="-78"/>
              </a:rPr>
              <a:t>اعطاء</a:t>
            </a:r>
            <a:r>
              <a:rPr lang="ar-IQ" dirty="0" smtClean="0">
                <a:cs typeface="Akhbar MT" pitchFamily="2" charset="-78"/>
              </a:rPr>
              <a:t> الدواء بكل الطرق المتاحة , قادر على تثقيف المربين فيما يتعلق بالأدوية</a:t>
            </a:r>
          </a:p>
          <a:p>
            <a:endParaRPr lang="ar-IQ" dirty="0"/>
          </a:p>
        </p:txBody>
      </p:sp>
      <p:pic>
        <p:nvPicPr>
          <p:cNvPr id="1026" name="Picture 2" descr="The Best Tips For Giving Pets Their Medicine | Pet Resources"/>
          <p:cNvPicPr>
            <a:picLocks noChangeAspect="1" noChangeArrowheads="1"/>
          </p:cNvPicPr>
          <p:nvPr/>
        </p:nvPicPr>
        <p:blipFill>
          <a:blip r:embed="rId2" cstate="print"/>
          <a:srcRect/>
          <a:stretch>
            <a:fillRect/>
          </a:stretch>
        </p:blipFill>
        <p:spPr bwMode="auto">
          <a:xfrm>
            <a:off x="3929058" y="3378090"/>
            <a:ext cx="5214942" cy="3479909"/>
          </a:xfrm>
          <a:prstGeom prst="rect">
            <a:avLst/>
          </a:prstGeom>
          <a:noFill/>
        </p:spPr>
      </p:pic>
      <p:sp>
        <p:nvSpPr>
          <p:cNvPr id="1028" name="AutoShape 4" descr="Tips for Giving Oral Medications to Dogs and Cat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6" name="صورة 5" descr="Tips for Giving Oral Medications to Dogs and Cats"/>
          <p:cNvPicPr/>
          <p:nvPr/>
        </p:nvPicPr>
        <p:blipFill>
          <a:blip r:embed="rId3"/>
          <a:srcRect/>
          <a:stretch>
            <a:fillRect/>
          </a:stretch>
        </p:blipFill>
        <p:spPr bwMode="auto">
          <a:xfrm>
            <a:off x="0" y="3357562"/>
            <a:ext cx="4500562"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1"/>
            <a:ext cx="8858280" cy="2143140"/>
          </a:xfrm>
        </p:spPr>
        <p:txBody>
          <a:bodyPr/>
          <a:lstStyle/>
          <a:p>
            <a:r>
              <a:rPr lang="ar-IQ" dirty="0" smtClean="0">
                <a:cs typeface="Akhbar MT" pitchFamily="2" charset="-78"/>
              </a:rPr>
              <a:t>التوثيق الصحيح للأدوية المعطاة مسبقا له </a:t>
            </a:r>
            <a:r>
              <a:rPr lang="ar-IQ" dirty="0" err="1" smtClean="0">
                <a:cs typeface="Akhbar MT" pitchFamily="2" charset="-78"/>
              </a:rPr>
              <a:t>اهمية</a:t>
            </a:r>
            <a:r>
              <a:rPr lang="ar-IQ" dirty="0" smtClean="0">
                <a:cs typeface="Akhbar MT" pitchFamily="2" charset="-78"/>
              </a:rPr>
              <a:t> كبيرة </a:t>
            </a:r>
            <a:r>
              <a:rPr lang="ar-IQ" dirty="0" err="1" smtClean="0">
                <a:cs typeface="Akhbar MT" pitchFamily="2" charset="-78"/>
              </a:rPr>
              <a:t>و</a:t>
            </a:r>
            <a:r>
              <a:rPr lang="ar-IQ" dirty="0" smtClean="0">
                <a:cs typeface="Akhbar MT" pitchFamily="2" charset="-78"/>
              </a:rPr>
              <a:t> يضمن عدم تكرار نفس العلاج من قبل الطبيب </a:t>
            </a:r>
            <a:r>
              <a:rPr lang="ar-IQ" dirty="0" err="1" smtClean="0">
                <a:cs typeface="Akhbar MT" pitchFamily="2" charset="-78"/>
              </a:rPr>
              <a:t>او</a:t>
            </a:r>
            <a:r>
              <a:rPr lang="ar-IQ" dirty="0" smtClean="0">
                <a:cs typeface="Akhbar MT" pitchFamily="2" charset="-78"/>
              </a:rPr>
              <a:t> التقني البيطري </a:t>
            </a:r>
            <a:r>
              <a:rPr lang="ar-IQ" dirty="0" err="1" smtClean="0">
                <a:cs typeface="Akhbar MT" pitchFamily="2" charset="-78"/>
              </a:rPr>
              <a:t>الاخر</a:t>
            </a:r>
            <a:r>
              <a:rPr lang="ar-IQ" dirty="0" smtClean="0">
                <a:cs typeface="Akhbar MT" pitchFamily="2" charset="-78"/>
              </a:rPr>
              <a:t> </a:t>
            </a:r>
          </a:p>
          <a:p>
            <a:r>
              <a:rPr lang="ar-IQ" dirty="0" smtClean="0">
                <a:cs typeface="Akhbar MT" pitchFamily="2" charset="-78"/>
              </a:rPr>
              <a:t>معرفة التفاعلات العكسية التي يتعرض لها الحيوان من </a:t>
            </a:r>
            <a:r>
              <a:rPr lang="ar-IQ" dirty="0" err="1" smtClean="0">
                <a:cs typeface="Akhbar MT" pitchFamily="2" charset="-78"/>
              </a:rPr>
              <a:t>اعطاء</a:t>
            </a:r>
            <a:r>
              <a:rPr lang="ar-IQ" dirty="0" smtClean="0">
                <a:cs typeface="Akhbar MT" pitchFamily="2" charset="-78"/>
              </a:rPr>
              <a:t> </a:t>
            </a:r>
            <a:r>
              <a:rPr lang="ar-IQ" dirty="0" err="1" smtClean="0">
                <a:cs typeface="Akhbar MT" pitchFamily="2" charset="-78"/>
              </a:rPr>
              <a:t>ادوية</a:t>
            </a:r>
            <a:r>
              <a:rPr lang="ar-IQ" dirty="0" smtClean="0">
                <a:cs typeface="Akhbar MT" pitchFamily="2" charset="-78"/>
              </a:rPr>
              <a:t> معينة </a:t>
            </a:r>
            <a:r>
              <a:rPr lang="ar-IQ" dirty="0" err="1" smtClean="0">
                <a:cs typeface="Akhbar MT" pitchFamily="2" charset="-78"/>
              </a:rPr>
              <a:t>ايضا</a:t>
            </a:r>
            <a:r>
              <a:rPr lang="ar-IQ" dirty="0" smtClean="0">
                <a:cs typeface="Akhbar MT" pitchFamily="2" charset="-78"/>
              </a:rPr>
              <a:t> ذو </a:t>
            </a:r>
            <a:r>
              <a:rPr lang="ar-IQ" dirty="0" err="1" smtClean="0">
                <a:cs typeface="Akhbar MT" pitchFamily="2" charset="-78"/>
              </a:rPr>
              <a:t>اهمية</a:t>
            </a:r>
            <a:r>
              <a:rPr lang="ar-IQ" dirty="0" smtClean="0">
                <a:cs typeface="Akhbar MT" pitchFamily="2" charset="-78"/>
              </a:rPr>
              <a:t> بالغة </a:t>
            </a:r>
          </a:p>
          <a:p>
            <a:endParaRPr lang="ar-IQ" dirty="0"/>
          </a:p>
        </p:txBody>
      </p:sp>
      <p:pic>
        <p:nvPicPr>
          <p:cNvPr id="4" name="صورة 3" descr="Tips for Giving Medicine to Your Pet | Texas Pets TexVetPets"/>
          <p:cNvPicPr/>
          <p:nvPr/>
        </p:nvPicPr>
        <p:blipFill>
          <a:blip r:embed="rId2"/>
          <a:srcRect/>
          <a:stretch>
            <a:fillRect/>
          </a:stretch>
        </p:blipFill>
        <p:spPr bwMode="auto">
          <a:xfrm>
            <a:off x="0" y="2071678"/>
            <a:ext cx="6786578" cy="4786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8148" y="71414"/>
            <a:ext cx="8721570" cy="3714752"/>
          </a:xfrm>
        </p:spPr>
        <p:txBody>
          <a:bodyPr>
            <a:normAutofit/>
          </a:bodyPr>
          <a:lstStyle/>
          <a:p>
            <a:r>
              <a:rPr lang="ar-IQ" dirty="0" smtClean="0">
                <a:cs typeface="Akhbar MT" pitchFamily="2" charset="-78"/>
              </a:rPr>
              <a:t>التقني البيطري هو موظف بيطري مهم في حالة انشغال الطبيب البيطري حيث يستطيع من خلال المشاهدات  ان يزود الطبيب البيطري بالمعلومات المتعلقة باستجابة المريض وبذلك يكون الطبيب البيطري قادر على التوصل بسهولة الى قرارات بشان تعديل نظام العلاج </a:t>
            </a:r>
          </a:p>
          <a:p>
            <a:r>
              <a:rPr lang="ar-IQ" dirty="0" smtClean="0">
                <a:cs typeface="Akhbar MT" pitchFamily="2" charset="-78"/>
              </a:rPr>
              <a:t>يعتبر التقني البيطري رصيدا لا يقدر  بثمن اذا كان مدركا </a:t>
            </a:r>
            <a:r>
              <a:rPr lang="ar-IQ" dirty="0" err="1" smtClean="0">
                <a:cs typeface="Akhbar MT" pitchFamily="2" charset="-78"/>
              </a:rPr>
              <a:t>باهمية</a:t>
            </a:r>
            <a:r>
              <a:rPr lang="ar-IQ" dirty="0" smtClean="0">
                <a:cs typeface="Akhbar MT" pitchFamily="2" charset="-78"/>
              </a:rPr>
              <a:t> تقديم العلاج المناسب للحيوان  المريض ويستخدم مهارات المراقبة في تقييم استجابة المريض للعلاج      </a:t>
            </a:r>
            <a:endParaRPr lang="ar-IQ" dirty="0">
              <a:cs typeface="Akhbar MT" pitchFamily="2" charset="-78"/>
            </a:endParaRPr>
          </a:p>
        </p:txBody>
      </p:sp>
      <p:pic>
        <p:nvPicPr>
          <p:cNvPr id="5" name="صورة 4" descr="Macomb Community College - Veterinary Technician"/>
          <p:cNvPicPr/>
          <p:nvPr/>
        </p:nvPicPr>
        <p:blipFill>
          <a:blip r:embed="rId2"/>
          <a:srcRect/>
          <a:stretch>
            <a:fillRect/>
          </a:stretch>
        </p:blipFill>
        <p:spPr bwMode="auto">
          <a:xfrm>
            <a:off x="0" y="3286124"/>
            <a:ext cx="6643702" cy="3571876"/>
          </a:xfrm>
          <a:prstGeom prst="rect">
            <a:avLst/>
          </a:prstGeom>
          <a:noFill/>
          <a:ln w="9525">
            <a:noFill/>
            <a:miter lim="800000"/>
            <a:headEnd/>
            <a:tailEnd/>
          </a:ln>
        </p:spPr>
      </p:pic>
    </p:spTree>
    <p:extLst>
      <p:ext uri="{BB962C8B-B14F-4D97-AF65-F5344CB8AC3E}">
        <p14:creationId xmlns:p14="http://schemas.microsoft.com/office/powerpoint/2010/main" xmlns="" val="2872669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43504" y="214290"/>
            <a:ext cx="3829048" cy="368280"/>
          </a:xfrm>
        </p:spPr>
        <p:txBody>
          <a:bodyPr>
            <a:normAutofit fontScale="90000"/>
          </a:bodyPr>
          <a:lstStyle/>
          <a:p>
            <a:r>
              <a:rPr lang="ar-IQ" dirty="0" smtClean="0"/>
              <a:t>مبادئ اعطاء الادوية </a:t>
            </a:r>
            <a:endParaRPr lang="ar-IQ" dirty="0"/>
          </a:p>
        </p:txBody>
      </p:sp>
      <p:sp>
        <p:nvSpPr>
          <p:cNvPr id="3" name="عنصر نائب للمحتوى 2"/>
          <p:cNvSpPr>
            <a:spLocks noGrp="1"/>
          </p:cNvSpPr>
          <p:nvPr>
            <p:ph idx="1"/>
          </p:nvPr>
        </p:nvSpPr>
        <p:spPr>
          <a:xfrm>
            <a:off x="714348" y="714356"/>
            <a:ext cx="8280920" cy="5256584"/>
          </a:xfrm>
        </p:spPr>
        <p:txBody>
          <a:bodyPr/>
          <a:lstStyle/>
          <a:p>
            <a:r>
              <a:rPr lang="ar-IQ" dirty="0" smtClean="0">
                <a:cs typeface="Akhbar MT" pitchFamily="2" charset="-78"/>
              </a:rPr>
              <a:t>وهي مجموعة من الارشادات يلتزم بها الاطباء و التقنيين عند اعطاء الادوية لضمان اعلى مستوى من الامان و السلامة للمرضى (انسان او حيوان ) و تتضمن هذه المبادئ :-</a:t>
            </a:r>
          </a:p>
          <a:p>
            <a:r>
              <a:rPr lang="ar-IQ" dirty="0" smtClean="0">
                <a:cs typeface="Akhbar MT" pitchFamily="2" charset="-78"/>
              </a:rPr>
              <a:t>تحديد المريض المناسب (هوية واسم و رقم سجل المريض )</a:t>
            </a:r>
          </a:p>
          <a:p>
            <a:r>
              <a:rPr lang="ar-IQ" dirty="0" smtClean="0">
                <a:cs typeface="Akhbar MT" pitchFamily="2" charset="-78"/>
              </a:rPr>
              <a:t> التحقق من الدواء المناسب (طرح اسئلة اذا كان الدواء مختلفا عن المعتاد)</a:t>
            </a:r>
          </a:p>
          <a:p>
            <a:r>
              <a:rPr lang="ar-IQ" dirty="0" smtClean="0">
                <a:cs typeface="Akhbar MT" pitchFamily="2" charset="-78"/>
              </a:rPr>
              <a:t>التحقق من دواعي استعمال الدواء </a:t>
            </a:r>
          </a:p>
          <a:p>
            <a:r>
              <a:rPr lang="ar-IQ" dirty="0" smtClean="0">
                <a:cs typeface="Akhbar MT" pitchFamily="2" charset="-78"/>
              </a:rPr>
              <a:t>حساب الجرعة الصحيحة للأدوية </a:t>
            </a:r>
          </a:p>
          <a:p>
            <a:r>
              <a:rPr lang="ar-IQ" dirty="0" smtClean="0">
                <a:cs typeface="Akhbar MT" pitchFamily="2" charset="-78"/>
              </a:rPr>
              <a:t>التأكد من الوقت المناسب لإعطاء الادوية</a:t>
            </a:r>
          </a:p>
          <a:p>
            <a:r>
              <a:rPr lang="ar-IQ" dirty="0" smtClean="0">
                <a:cs typeface="Akhbar MT" pitchFamily="2" charset="-78"/>
              </a:rPr>
              <a:t>التأكد من الطريق الصحيح لإعطاء الدواء  </a:t>
            </a:r>
          </a:p>
          <a:p>
            <a:endParaRPr lang="ar-IQ" dirty="0" smtClean="0">
              <a:cs typeface="Akhbar MT" pitchFamily="2" charset="-78"/>
            </a:endParaRPr>
          </a:p>
          <a:p>
            <a:endParaRPr lang="ar-IQ" dirty="0">
              <a:cs typeface="Akhbar MT" pitchFamily="2" charset="-78"/>
            </a:endParaRPr>
          </a:p>
        </p:txBody>
      </p:sp>
      <p:pic>
        <p:nvPicPr>
          <p:cNvPr id="4" name="صورة 3" descr="Covid-19 pandemic magnifies workforce crisis in veterinary field - CNN"/>
          <p:cNvPicPr/>
          <p:nvPr/>
        </p:nvPicPr>
        <p:blipFill>
          <a:blip r:embed="rId2"/>
          <a:srcRect l="17741" r="12903"/>
          <a:stretch>
            <a:fillRect/>
          </a:stretch>
        </p:blipFill>
        <p:spPr bwMode="auto">
          <a:xfrm>
            <a:off x="0" y="3429000"/>
            <a:ext cx="4357686" cy="3429000"/>
          </a:xfrm>
          <a:prstGeom prst="rect">
            <a:avLst/>
          </a:prstGeom>
          <a:noFill/>
          <a:ln w="9525">
            <a:noFill/>
            <a:miter lim="800000"/>
            <a:headEnd/>
            <a:tailEnd/>
          </a:ln>
        </p:spPr>
      </p:pic>
    </p:spTree>
    <p:extLst>
      <p:ext uri="{BB962C8B-B14F-4D97-AF65-F5344CB8AC3E}">
        <p14:creationId xmlns:p14="http://schemas.microsoft.com/office/powerpoint/2010/main" xmlns="" val="1451461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43636" y="214290"/>
            <a:ext cx="2757478" cy="582594"/>
          </a:xfrm>
        </p:spPr>
        <p:txBody>
          <a:bodyPr>
            <a:normAutofit fontScale="90000"/>
          </a:bodyPr>
          <a:lstStyle/>
          <a:p>
            <a:r>
              <a:rPr lang="ar-IQ" dirty="0" smtClean="0">
                <a:cs typeface="Akhbar MT" pitchFamily="2" charset="-78"/>
              </a:rPr>
              <a:t>اشكال الجرعات </a:t>
            </a:r>
            <a:endParaRPr lang="ar-IQ" dirty="0">
              <a:cs typeface="Akhbar MT" pitchFamily="2" charset="-78"/>
            </a:endParaRPr>
          </a:p>
        </p:txBody>
      </p:sp>
      <p:sp>
        <p:nvSpPr>
          <p:cNvPr id="3" name="عنصر نائب للمحتوى 2"/>
          <p:cNvSpPr>
            <a:spLocks noGrp="1"/>
          </p:cNvSpPr>
          <p:nvPr>
            <p:ph idx="1"/>
          </p:nvPr>
        </p:nvSpPr>
        <p:spPr>
          <a:xfrm>
            <a:off x="214282" y="857232"/>
            <a:ext cx="8729666" cy="2828932"/>
          </a:xfrm>
        </p:spPr>
        <p:txBody>
          <a:bodyPr>
            <a:normAutofit lnSpcReduction="10000"/>
          </a:bodyPr>
          <a:lstStyle/>
          <a:p>
            <a:r>
              <a:rPr lang="ar-IQ" dirty="0">
                <a:cs typeface="Akhbar MT" pitchFamily="2" charset="-78"/>
              </a:rPr>
              <a:t>قامت شركات </a:t>
            </a:r>
            <a:r>
              <a:rPr lang="ar-IQ" dirty="0" smtClean="0">
                <a:cs typeface="Akhbar MT" pitchFamily="2" charset="-78"/>
              </a:rPr>
              <a:t>تصنيع الادوية بتصنيع الادوية بأشكال مختلفة ,بعض الادوية متوفرة </a:t>
            </a:r>
            <a:r>
              <a:rPr lang="ar-IQ" dirty="0" err="1" smtClean="0">
                <a:cs typeface="Akhbar MT" pitchFamily="2" charset="-78"/>
              </a:rPr>
              <a:t>باشكال</a:t>
            </a:r>
            <a:r>
              <a:rPr lang="ar-IQ" dirty="0" smtClean="0">
                <a:cs typeface="Akhbar MT" pitchFamily="2" charset="-78"/>
              </a:rPr>
              <a:t> مختلفة (فمويا , حقنا ) و البعض الاخر يكون ذا شكل واحد فقط (كأن يكون فمويا فقط او عضليا فقط)</a:t>
            </a:r>
          </a:p>
          <a:p>
            <a:r>
              <a:rPr lang="ar-IQ" dirty="0" smtClean="0">
                <a:cs typeface="Akhbar MT" pitchFamily="2" charset="-78"/>
              </a:rPr>
              <a:t>اكثر انواع  الادوية استعمالا هي التي تعطى عن طريق الفم حيت تمتاز بسهولة اعطائها و ذات صلاحية استعمال واسعة و تصنيعها بشكل موحد فيما يتعلق بمحتوى الدواء </a:t>
            </a:r>
            <a:endParaRPr lang="ar-IQ" dirty="0">
              <a:cs typeface="Akhbar MT" pitchFamily="2" charset="-78"/>
            </a:endParaRPr>
          </a:p>
        </p:txBody>
      </p:sp>
      <p:pic>
        <p:nvPicPr>
          <p:cNvPr id="6" name="صورة 5" descr="Veterinary Medicines in The Netherlands (Holland, Europe)"/>
          <p:cNvPicPr/>
          <p:nvPr/>
        </p:nvPicPr>
        <p:blipFill>
          <a:blip r:embed="rId2"/>
          <a:srcRect/>
          <a:stretch>
            <a:fillRect/>
          </a:stretch>
        </p:blipFill>
        <p:spPr bwMode="auto">
          <a:xfrm>
            <a:off x="142844" y="3571876"/>
            <a:ext cx="9001156" cy="3286124"/>
          </a:xfrm>
          <a:prstGeom prst="rect">
            <a:avLst/>
          </a:prstGeom>
          <a:noFill/>
          <a:ln w="9525">
            <a:noFill/>
            <a:miter lim="800000"/>
            <a:headEnd/>
            <a:tailEnd/>
          </a:ln>
        </p:spPr>
      </p:pic>
    </p:spTree>
    <p:extLst>
      <p:ext uri="{BB962C8B-B14F-4D97-AF65-F5344CB8AC3E}">
        <p14:creationId xmlns:p14="http://schemas.microsoft.com/office/powerpoint/2010/main" xmlns="" val="3797537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43636" y="0"/>
            <a:ext cx="3186106" cy="785794"/>
          </a:xfrm>
        </p:spPr>
        <p:txBody>
          <a:bodyPr>
            <a:normAutofit/>
          </a:bodyPr>
          <a:lstStyle/>
          <a:p>
            <a:r>
              <a:rPr lang="ar-IQ" sz="3600" dirty="0" smtClean="0"/>
              <a:t>اعطاء الادوية فمويا </a:t>
            </a:r>
            <a:endParaRPr lang="ar-IQ" sz="3600" dirty="0"/>
          </a:p>
        </p:txBody>
      </p:sp>
      <p:sp>
        <p:nvSpPr>
          <p:cNvPr id="4" name="عنصر نائب للمحتوى 3"/>
          <p:cNvSpPr>
            <a:spLocks noGrp="1"/>
          </p:cNvSpPr>
          <p:nvPr>
            <p:ph idx="1"/>
          </p:nvPr>
        </p:nvSpPr>
        <p:spPr>
          <a:xfrm>
            <a:off x="3500430" y="928670"/>
            <a:ext cx="5572132" cy="4525963"/>
          </a:xfrm>
        </p:spPr>
        <p:txBody>
          <a:bodyPr>
            <a:normAutofit/>
          </a:bodyPr>
          <a:lstStyle/>
          <a:p>
            <a:r>
              <a:rPr lang="ar-IQ" sz="2800" dirty="0" smtClean="0">
                <a:cs typeface="Akhbar MT" pitchFamily="2" charset="-78"/>
              </a:rPr>
              <a:t>نرفع راس الكلب من المقدمة بواسطة اليد </a:t>
            </a:r>
          </a:p>
          <a:p>
            <a:r>
              <a:rPr lang="ar-IQ" sz="2800" dirty="0" smtClean="0">
                <a:cs typeface="Akhbar MT" pitchFamily="2" charset="-78"/>
              </a:rPr>
              <a:t>اذا كان الكلب يمتلك انف طويل يتم </a:t>
            </a:r>
            <a:r>
              <a:rPr lang="ar-IQ" sz="2800" dirty="0" err="1" smtClean="0">
                <a:cs typeface="Akhbar MT" pitchFamily="2" charset="-78"/>
              </a:rPr>
              <a:t>امساك</a:t>
            </a:r>
            <a:r>
              <a:rPr lang="ar-IQ" sz="2800" dirty="0" smtClean="0">
                <a:cs typeface="Akhbar MT" pitchFamily="2" charset="-78"/>
              </a:rPr>
              <a:t> الفك العلوي بالإبهام و </a:t>
            </a:r>
            <a:r>
              <a:rPr lang="ar-IQ" sz="2800" dirty="0" err="1" smtClean="0">
                <a:cs typeface="Akhbar MT" pitchFamily="2" charset="-78"/>
              </a:rPr>
              <a:t>الاصبع</a:t>
            </a:r>
            <a:r>
              <a:rPr lang="ar-IQ" sz="2800" dirty="0" smtClean="0">
                <a:cs typeface="Akhbar MT" pitchFamily="2" charset="-78"/>
              </a:rPr>
              <a:t> الوسطي</a:t>
            </a:r>
          </a:p>
          <a:p>
            <a:pPr>
              <a:buNone/>
            </a:pPr>
            <a:endParaRPr lang="ar-IQ" sz="2800" dirty="0" smtClean="0">
              <a:cs typeface="Akhbar MT" pitchFamily="2" charset="-78"/>
            </a:endParaRPr>
          </a:p>
          <a:p>
            <a:r>
              <a:rPr lang="ar-IQ" sz="2800" dirty="0" err="1" smtClean="0">
                <a:cs typeface="Akhbar MT" pitchFamily="2" charset="-78"/>
              </a:rPr>
              <a:t>اذا</a:t>
            </a:r>
            <a:r>
              <a:rPr lang="ar-IQ" sz="2800" dirty="0" smtClean="0">
                <a:cs typeface="Akhbar MT" pitchFamily="2" charset="-78"/>
              </a:rPr>
              <a:t> كان انف الكلب يمتلك انف قصير. يمسك </a:t>
            </a:r>
            <a:r>
              <a:rPr lang="ar-IQ" sz="2800" dirty="0" err="1" smtClean="0">
                <a:cs typeface="Akhbar MT" pitchFamily="2" charset="-78"/>
              </a:rPr>
              <a:t>راسه</a:t>
            </a:r>
            <a:r>
              <a:rPr lang="ar-IQ" sz="2800" dirty="0" smtClean="0">
                <a:cs typeface="Akhbar MT" pitchFamily="2" charset="-78"/>
              </a:rPr>
              <a:t> مثل مسكت القطة حيث توفر عظام الخد مسكا مناسبا </a:t>
            </a:r>
          </a:p>
          <a:p>
            <a:pPr marL="0" indent="0">
              <a:buNone/>
            </a:pPr>
            <a:r>
              <a:rPr lang="ar-IQ" sz="2800" dirty="0" smtClean="0">
                <a:cs typeface="Akhbar MT" pitchFamily="2" charset="-78"/>
              </a:rPr>
              <a:t>    </a:t>
            </a:r>
            <a:endParaRPr lang="ar-IQ" sz="2800" dirty="0">
              <a:cs typeface="Akhbar MT"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239718"/>
            <a:ext cx="3357554" cy="3403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727301"/>
            <a:ext cx="3143272" cy="31306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صورة 5" descr="UK companies urged to avoid brachycephalic breeds in adverts | Vet Times"/>
          <p:cNvPicPr/>
          <p:nvPr/>
        </p:nvPicPr>
        <p:blipFill>
          <a:blip r:embed="rId4"/>
          <a:srcRect l="32117"/>
          <a:stretch>
            <a:fillRect/>
          </a:stretch>
        </p:blipFill>
        <p:spPr bwMode="auto">
          <a:xfrm>
            <a:off x="3214678" y="4143380"/>
            <a:ext cx="3357586" cy="2714620"/>
          </a:xfrm>
          <a:prstGeom prst="rect">
            <a:avLst/>
          </a:prstGeom>
          <a:noFill/>
          <a:ln w="9525">
            <a:noFill/>
            <a:miter lim="800000"/>
            <a:headEnd/>
            <a:tailEnd/>
          </a:ln>
        </p:spPr>
      </p:pic>
    </p:spTree>
    <p:extLst>
      <p:ext uri="{BB962C8B-B14F-4D97-AF65-F5344CB8AC3E}">
        <p14:creationId xmlns:p14="http://schemas.microsoft.com/office/powerpoint/2010/main" xmlns="" val="2412099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1202</Words>
  <Application>Microsoft Office PowerPoint</Application>
  <PresentationFormat>عرض على الشاشة (3:4)‏</PresentationFormat>
  <Paragraphs>87</Paragraphs>
  <Slides>31</Slides>
  <Notes>0</Notes>
  <HiddenSlides>0</HiddenSlides>
  <MMClips>0</MMClips>
  <ScaleCrop>false</ScaleCrop>
  <HeadingPairs>
    <vt:vector size="4" baseType="variant">
      <vt:variant>
        <vt:lpstr>سمة</vt:lpstr>
      </vt:variant>
      <vt:variant>
        <vt:i4>1</vt:i4>
      </vt:variant>
      <vt:variant>
        <vt:lpstr>عناوين الشرائح</vt:lpstr>
      </vt:variant>
      <vt:variant>
        <vt:i4>31</vt:i4>
      </vt:variant>
    </vt:vector>
  </HeadingPairs>
  <TitlesOfParts>
    <vt:vector size="32" baseType="lpstr">
      <vt:lpstr>نسق Office</vt:lpstr>
      <vt:lpstr>الشريحة 1</vt:lpstr>
      <vt:lpstr>طرق و مواقع الحقن الصحيح  في الكلاب </vt:lpstr>
      <vt:lpstr>الشريحة 3</vt:lpstr>
      <vt:lpstr>الشريحة 4</vt:lpstr>
      <vt:lpstr>الشريحة 5</vt:lpstr>
      <vt:lpstr>الشريحة 6</vt:lpstr>
      <vt:lpstr>مبادئ اعطاء الادوية </vt:lpstr>
      <vt:lpstr>اشكال الجرعات </vt:lpstr>
      <vt:lpstr>اعطاء الادوية فمويا </vt:lpstr>
      <vt:lpstr>الشريحة 10</vt:lpstr>
      <vt:lpstr>الشريحة 11</vt:lpstr>
      <vt:lpstr>الشريحة 12</vt:lpstr>
      <vt:lpstr>الشريحة 13</vt:lpstr>
      <vt:lpstr>الشريحة 14</vt:lpstr>
      <vt:lpstr>الحقن</vt:lpstr>
      <vt:lpstr>طريقة الحقن تحت الجلد</vt:lpstr>
      <vt:lpstr>الشريحة 17</vt:lpstr>
      <vt:lpstr>الحقن العضلي</vt:lpstr>
      <vt:lpstr>الشريحة 19</vt:lpstr>
      <vt:lpstr>العضلة الرباعية (عضلات مقدمة الفخذ)</vt:lpstr>
      <vt:lpstr>العضلات القطنية (العضلات على جانبي العمود الفقري القطني)</vt:lpstr>
      <vt:lpstr>الشريحة 22</vt:lpstr>
      <vt:lpstr>فوق الجزء الخلفي من  الركبة (عضلات خلف الفخذ).</vt:lpstr>
      <vt:lpstr>الحقن الوريدي </vt:lpstr>
      <vt:lpstr>الحقن او سحب عينة دم عن طريق الوريد السيفالك    Cephalic</vt:lpstr>
      <vt:lpstr>الحقن او سحب عينة دم عن طريق الوريد سيفينس Saphenous</vt:lpstr>
      <vt:lpstr>الحقن او سحب عينة دم عن طريق الوريد الوداجي</vt:lpstr>
      <vt:lpstr> القسطرة الوريدية  (كانيولا)</vt:lpstr>
      <vt:lpstr>الشريحة 29</vt:lpstr>
      <vt:lpstr> القسطرة الوريدية  (كانيولا)</vt:lpstr>
      <vt:lpstr>الشريحة 31</vt:lpstr>
    </vt:vector>
  </TitlesOfParts>
  <Company>SACC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طرق و مواقع الحقن الصحيح  في الكلاب</dc:title>
  <dc:creator>Maher</dc:creator>
  <cp:lastModifiedBy>dell</cp:lastModifiedBy>
  <cp:revision>96</cp:revision>
  <dcterms:created xsi:type="dcterms:W3CDTF">2022-03-18T16:10:50Z</dcterms:created>
  <dcterms:modified xsi:type="dcterms:W3CDTF">2022-03-23T22:00:11Z</dcterms:modified>
</cp:coreProperties>
</file>